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35"/>
  </p:notesMasterIdLst>
  <p:sldIdLst>
    <p:sldId id="256" r:id="rId4"/>
    <p:sldId id="266" r:id="rId5"/>
    <p:sldId id="264" r:id="rId6"/>
    <p:sldId id="270" r:id="rId7"/>
    <p:sldId id="267" r:id="rId8"/>
    <p:sldId id="265" r:id="rId9"/>
    <p:sldId id="297" r:id="rId10"/>
    <p:sldId id="296" r:id="rId11"/>
    <p:sldId id="299" r:id="rId12"/>
    <p:sldId id="300" r:id="rId13"/>
    <p:sldId id="301" r:id="rId14"/>
    <p:sldId id="273" r:id="rId15"/>
    <p:sldId id="304" r:id="rId16"/>
    <p:sldId id="302" r:id="rId17"/>
    <p:sldId id="285" r:id="rId18"/>
    <p:sldId id="303" r:id="rId19"/>
    <p:sldId id="286" r:id="rId20"/>
    <p:sldId id="281" r:id="rId21"/>
    <p:sldId id="305" r:id="rId22"/>
    <p:sldId id="306" r:id="rId23"/>
    <p:sldId id="308" r:id="rId24"/>
    <p:sldId id="310" r:id="rId25"/>
    <p:sldId id="309" r:id="rId26"/>
    <p:sldId id="311" r:id="rId27"/>
    <p:sldId id="312" r:id="rId28"/>
    <p:sldId id="314" r:id="rId29"/>
    <p:sldId id="316" r:id="rId30"/>
    <p:sldId id="315" r:id="rId31"/>
    <p:sldId id="318" r:id="rId32"/>
    <p:sldId id="317" r:id="rId33"/>
    <p:sldId id="262" r:id="rId34"/>
  </p:sldIdLst>
  <p:sldSz cx="6858000" cy="51435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696"/>
    <a:srgbClr val="4BACC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5" d="100"/>
          <a:sy n="145" d="100"/>
        </p:scale>
        <p:origin x="1032" y="96"/>
      </p:cViewPr>
      <p:guideLst>
        <p:guide orient="horz" pos="1892"/>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639A8-ACFE-4DF9-90A0-B514B12FF107}" type="datetimeFigureOut">
              <a:rPr lang="en-US" smtClean="0"/>
              <a:t>10/8/2025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1A421-0A00-4DE0-A71D-305765575AC7}" type="slidenum">
              <a:rPr lang="en-US" smtClean="0"/>
              <a:t>‹#›</a:t>
            </a:fld>
            <a:endParaRPr lang="en-US"/>
          </a:p>
        </p:txBody>
      </p:sp>
    </p:spTree>
    <p:extLst>
      <p:ext uri="{BB962C8B-B14F-4D97-AF65-F5344CB8AC3E}">
        <p14:creationId xmlns:p14="http://schemas.microsoft.com/office/powerpoint/2010/main" val="201546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429000" y="3003799"/>
            <a:ext cx="3267093" cy="1095361"/>
          </a:xfrm>
          <a:prstGeom prst="rect">
            <a:avLst/>
          </a:prstGeom>
        </p:spPr>
        <p:txBody>
          <a:bodyPr anchor="ctr"/>
          <a:lstStyle>
            <a:lvl1pPr marL="0" indent="0" algn="r">
              <a:lnSpc>
                <a:spcPct val="80000"/>
              </a:lnSpc>
              <a:buNone/>
              <a:defRPr sz="2700" b="0" baseline="0">
                <a:solidFill>
                  <a:schemeClr val="accent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428889" y="4068678"/>
            <a:ext cx="3267093" cy="504056"/>
          </a:xfrm>
          <a:prstGeom prst="rect">
            <a:avLst/>
          </a:prstGeom>
        </p:spPr>
        <p:txBody>
          <a:bodyPr anchor="ctr"/>
          <a:lstStyle>
            <a:lvl1pPr marL="0" indent="0" algn="r">
              <a:spcBef>
                <a:spcPts val="0"/>
              </a:spcBef>
              <a:buNone/>
              <a:defRPr sz="1050" b="0" baseline="0">
                <a:solidFill>
                  <a:schemeClr val="accent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accent4"/>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456892" y="181632"/>
            <a:ext cx="4401108" cy="576064"/>
          </a:xfrm>
          <a:prstGeom prst="rect">
            <a:avLst/>
          </a:prstGeom>
        </p:spPr>
        <p:txBody>
          <a:bodyPr anchor="ctr"/>
          <a:lstStyle>
            <a:lvl1pPr marL="0" indent="0" algn="l">
              <a:buNone/>
              <a:defRPr sz="27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2456892" y="757696"/>
            <a:ext cx="4401108"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180834" y="220184"/>
            <a:ext cx="1215000" cy="1512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7" name="Picture Placeholder 2"/>
          <p:cNvSpPr>
            <a:spLocks noGrp="1"/>
          </p:cNvSpPr>
          <p:nvPr>
            <p:ph type="pic" idx="12" hasCustomPrompt="1"/>
          </p:nvPr>
        </p:nvSpPr>
        <p:spPr>
          <a:xfrm>
            <a:off x="180834" y="1800221"/>
            <a:ext cx="1215000" cy="1512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179132" y="3380258"/>
            <a:ext cx="1215000" cy="1512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1449039" y="1800221"/>
            <a:ext cx="1215000" cy="1512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1449039" y="3380258"/>
            <a:ext cx="1215000" cy="1512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2718947" y="3380258"/>
            <a:ext cx="1215000" cy="1512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solidFill>
          <a:schemeClr val="accent2"/>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646294" y="0"/>
            <a:ext cx="1592796" cy="3219822"/>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5265204" y="1923678"/>
            <a:ext cx="1592796" cy="3219822"/>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091253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bg>
      <p:bgPr>
        <a:solidFill>
          <a:schemeClr val="accent4"/>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42646" y="267494"/>
            <a:ext cx="3996444" cy="2880320"/>
          </a:xfrm>
          <a:prstGeom prst="rect">
            <a:avLst/>
          </a:prstGeom>
          <a:solidFill>
            <a:schemeClr val="bg1">
              <a:lumMod val="8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018485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2240868" cy="5143500"/>
          </a:xfrm>
          <a:prstGeom prst="rect">
            <a:avLst/>
          </a:prstGeom>
          <a:solidFill>
            <a:schemeClr val="bg1">
              <a:lumMod val="95000"/>
            </a:schemeClr>
          </a:solidFill>
        </p:spPr>
        <p:txBody>
          <a:bodyPr anchor="ctr"/>
          <a:lstStyle>
            <a:lvl1pPr marL="0" indent="0" algn="ctr">
              <a:buNone/>
              <a:defRPr sz="900" u="none"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2308566" y="0"/>
            <a:ext cx="2240868" cy="1779662"/>
          </a:xfrm>
          <a:prstGeom prst="rect">
            <a:avLst/>
          </a:prstGeom>
          <a:solidFill>
            <a:schemeClr val="bg1">
              <a:lumMod val="95000"/>
            </a:schemeClr>
          </a:solidFill>
        </p:spPr>
        <p:txBody>
          <a:bodyPr anchor="ctr"/>
          <a:lstStyle>
            <a:lvl1pPr marL="0" indent="0" algn="ctr">
              <a:buNone/>
              <a:defRPr sz="900" u="none"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4617132" y="0"/>
            <a:ext cx="2240868" cy="5143500"/>
          </a:xfrm>
          <a:prstGeom prst="rect">
            <a:avLst/>
          </a:prstGeom>
          <a:solidFill>
            <a:schemeClr val="bg1">
              <a:lumMod val="95000"/>
            </a:schemeClr>
          </a:solidFill>
        </p:spPr>
        <p:txBody>
          <a:bodyPr anchor="ctr"/>
          <a:lstStyle>
            <a:lvl1pPr marL="0" indent="0" algn="ctr">
              <a:buNone/>
              <a:defRPr sz="900" u="none"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2" name="Rectangle 1"/>
          <p:cNvSpPr/>
          <p:nvPr userDrawn="1"/>
        </p:nvSpPr>
        <p:spPr>
          <a:xfrm>
            <a:off x="1988840" y="0"/>
            <a:ext cx="288032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4158183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1592796" cy="51435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5265204" y="0"/>
            <a:ext cx="1592796" cy="51435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682200" y="0"/>
            <a:ext cx="1592796" cy="51435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72765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42646" y="181632"/>
            <a:ext cx="6615354" cy="576064"/>
          </a:xfrm>
          <a:prstGeom prst="rect">
            <a:avLst/>
          </a:prstGeom>
        </p:spPr>
        <p:txBody>
          <a:bodyPr anchor="ctr"/>
          <a:lstStyle>
            <a:lvl1pPr marL="0" indent="0" algn="l">
              <a:buNone/>
              <a:defRPr sz="2700" b="0" baseline="0">
                <a:solidFill>
                  <a:schemeClr val="bg1"/>
                </a:solidFill>
                <a:latin typeface="+mj-lt"/>
                <a:cs typeface="Arial" pitchFamily="34" charset="0"/>
              </a:defRPr>
            </a:lvl1pPr>
          </a:lstStyle>
          <a:p>
            <a:pPr lvl="0"/>
            <a:r>
              <a:rPr lang="en-US" altLang="ko-KR" dirty="0"/>
              <a:t>IMAGES &amp; CONTENTS</a:t>
            </a:r>
          </a:p>
        </p:txBody>
      </p:sp>
      <p:sp>
        <p:nvSpPr>
          <p:cNvPr id="5" name="Picture Placeholder 2"/>
          <p:cNvSpPr>
            <a:spLocks noGrp="1"/>
          </p:cNvSpPr>
          <p:nvPr>
            <p:ph type="pic" idx="1" hasCustomPrompt="1"/>
          </p:nvPr>
        </p:nvSpPr>
        <p:spPr>
          <a:xfrm>
            <a:off x="2078850" y="904998"/>
            <a:ext cx="4779150" cy="2088000"/>
          </a:xfrm>
          <a:custGeom>
            <a:avLst/>
            <a:gdLst>
              <a:gd name="connsiteX0" fmla="*/ 0 w 5328592"/>
              <a:gd name="connsiteY0" fmla="*/ 0 h 2088000"/>
              <a:gd name="connsiteX1" fmla="*/ 5328592 w 5328592"/>
              <a:gd name="connsiteY1" fmla="*/ 0 h 2088000"/>
              <a:gd name="connsiteX2" fmla="*/ 5328592 w 5328592"/>
              <a:gd name="connsiteY2" fmla="*/ 2088000 h 2088000"/>
              <a:gd name="connsiteX3" fmla="*/ 0 w 5328592"/>
              <a:gd name="connsiteY3" fmla="*/ 2088000 h 2088000"/>
              <a:gd name="connsiteX4" fmla="*/ 0 w 5328592"/>
              <a:gd name="connsiteY4"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1531" h="2088000">
                <a:moveTo>
                  <a:pt x="612939" y="0"/>
                </a:moveTo>
                <a:lnTo>
                  <a:pt x="5941531" y="0"/>
                </a:lnTo>
                <a:lnTo>
                  <a:pt x="5941531" y="2088000"/>
                </a:lnTo>
                <a:lnTo>
                  <a:pt x="612939" y="2088000"/>
                </a:lnTo>
                <a:cubicBezTo>
                  <a:pt x="376904" y="1710967"/>
                  <a:pt x="256723" y="1511850"/>
                  <a:pt x="0" y="1047929"/>
                </a:cubicBezTo>
                <a:lnTo>
                  <a:pt x="612939" y="0"/>
                </a:lnTo>
                <a:close/>
              </a:path>
            </a:pathLst>
          </a:cu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2078851" y="3055500"/>
            <a:ext cx="4779150" cy="2088000"/>
          </a:xfrm>
          <a:custGeom>
            <a:avLst/>
            <a:gdLst>
              <a:gd name="connsiteX0" fmla="*/ 0 w 5328592"/>
              <a:gd name="connsiteY0" fmla="*/ 0 h 2088000"/>
              <a:gd name="connsiteX1" fmla="*/ 5328592 w 5328592"/>
              <a:gd name="connsiteY1" fmla="*/ 0 h 2088000"/>
              <a:gd name="connsiteX2" fmla="*/ 5328592 w 5328592"/>
              <a:gd name="connsiteY2" fmla="*/ 2088000 h 2088000"/>
              <a:gd name="connsiteX3" fmla="*/ 0 w 5328592"/>
              <a:gd name="connsiteY3" fmla="*/ 2088000 h 2088000"/>
              <a:gd name="connsiteX4" fmla="*/ 0 w 5328592"/>
              <a:gd name="connsiteY4"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1531" h="2088000">
                <a:moveTo>
                  <a:pt x="612939" y="0"/>
                </a:moveTo>
                <a:lnTo>
                  <a:pt x="5941531" y="0"/>
                </a:lnTo>
                <a:lnTo>
                  <a:pt x="5941531" y="2088000"/>
                </a:lnTo>
                <a:lnTo>
                  <a:pt x="612939" y="2088000"/>
                </a:lnTo>
                <a:cubicBezTo>
                  <a:pt x="376904" y="1710967"/>
                  <a:pt x="256723" y="1511850"/>
                  <a:pt x="0" y="1047929"/>
                </a:cubicBezTo>
                <a:lnTo>
                  <a:pt x="612939" y="0"/>
                </a:lnTo>
                <a:close/>
              </a:path>
            </a:pathLst>
          </a:cu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351715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4"/>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3429000" cy="17136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0" y="3429900"/>
            <a:ext cx="3429000" cy="17136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429000" y="1721906"/>
            <a:ext cx="3429000" cy="17136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32102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6858000" cy="576064"/>
          </a:xfrm>
          <a:prstGeom prst="rect">
            <a:avLst/>
          </a:prstGeom>
        </p:spPr>
        <p:txBody>
          <a:bodyPr anchor="ctr"/>
          <a:lstStyle>
            <a:lvl1pPr marL="0" indent="0" algn="ctr">
              <a:buNone/>
              <a:defRPr sz="27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6858000" cy="288032"/>
          </a:xfrm>
          <a:prstGeom prst="rect">
            <a:avLst/>
          </a:prstGeom>
        </p:spPr>
        <p:txBody>
          <a:bodyPr anchor="ctr"/>
          <a:lstStyle>
            <a:lvl1pPr marL="0" indent="0" algn="ctr">
              <a:buNone/>
              <a:defRPr sz="1050" b="0" baseline="0">
                <a:solidFill>
                  <a:schemeClr val="bg1"/>
                </a:solidFill>
                <a:latin typeface="+mn-lt"/>
                <a:cs typeface="Arial" pitchFamily="34" charset="0"/>
              </a:defRPr>
            </a:lvl1pPr>
          </a:lstStyle>
          <a:p>
            <a:pPr lvl="0"/>
            <a:r>
              <a:rPr lang="en-US" altLang="ko-KR" dirty="0"/>
              <a:t>Insert the title of your subtitle Here</a:t>
            </a:r>
          </a:p>
        </p:txBody>
      </p:sp>
      <p:pic>
        <p:nvPicPr>
          <p:cNvPr id="5"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550" y="1327228"/>
            <a:ext cx="2376264" cy="38368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1517186" y="1463546"/>
            <a:ext cx="1370438" cy="282254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278017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2787774"/>
            <a:ext cx="6858000" cy="23557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6858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12"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26923" y="1095375"/>
            <a:ext cx="4508933" cy="3057758"/>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Placeholder 2"/>
          <p:cNvSpPr>
            <a:spLocks noGrp="1"/>
          </p:cNvSpPr>
          <p:nvPr>
            <p:ph type="pic" idx="1" hasCustomPrompt="1"/>
          </p:nvPr>
        </p:nvSpPr>
        <p:spPr>
          <a:xfrm>
            <a:off x="3962590" y="1491631"/>
            <a:ext cx="2125502" cy="211421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036659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81984" y="92610"/>
            <a:ext cx="6509924" cy="543185"/>
          </a:xfrm>
          <a:prstGeom prst="rect">
            <a:avLst/>
          </a:prstGeom>
        </p:spPr>
        <p:txBody>
          <a:bodyPr anchor="ctr"/>
          <a:lstStyle>
            <a:lvl1pPr marL="0" indent="0" algn="ctr">
              <a:buNone/>
              <a:defRPr sz="3038"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76998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p:nvPr userDrawn="1"/>
        </p:nvSpPr>
        <p:spPr>
          <a:xfrm>
            <a:off x="1997841" y="661442"/>
            <a:ext cx="2862318" cy="3816424"/>
          </a:xfrm>
          <a:prstGeom prst="ellips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Text Placeholder 9"/>
          <p:cNvSpPr>
            <a:spLocks noGrp="1"/>
          </p:cNvSpPr>
          <p:nvPr>
            <p:ph type="body" sz="quarter" idx="10" hasCustomPrompt="1"/>
          </p:nvPr>
        </p:nvSpPr>
        <p:spPr>
          <a:xfrm>
            <a:off x="1997841" y="2124463"/>
            <a:ext cx="2862318" cy="576063"/>
          </a:xfrm>
          <a:prstGeom prst="rect">
            <a:avLst/>
          </a:prstGeom>
        </p:spPr>
        <p:txBody>
          <a:bodyPr anchor="ctr"/>
          <a:lstStyle>
            <a:lvl1pPr marL="0" indent="0" algn="ctr">
              <a:buNone/>
              <a:defRPr sz="27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97730" y="2715766"/>
            <a:ext cx="2862318" cy="288032"/>
          </a:xfrm>
          <a:prstGeom prst="rect">
            <a:avLst/>
          </a:prstGeom>
        </p:spPr>
        <p:txBody>
          <a:bodyPr anchor="ctr"/>
          <a:lstStyle>
            <a:lvl1pPr marL="0" indent="0" algn="ctr">
              <a:buNone/>
              <a:defRPr sz="105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265506" y="1131590"/>
            <a:ext cx="213738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7" name="Rounded Rectangle 16"/>
          <p:cNvSpPr/>
          <p:nvPr userDrawn="1"/>
        </p:nvSpPr>
        <p:spPr>
          <a:xfrm>
            <a:off x="398949" y="1347501"/>
            <a:ext cx="8139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18" name="Half Frame 17"/>
          <p:cNvSpPr/>
          <p:nvPr userDrawn="1"/>
        </p:nvSpPr>
        <p:spPr>
          <a:xfrm rot="5400000">
            <a:off x="1881691" y="1300993"/>
            <a:ext cx="502331" cy="3767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266982" y="2067694"/>
            <a:ext cx="3591018" cy="1152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Text Placeholder 9"/>
          <p:cNvSpPr>
            <a:spLocks noGrp="1"/>
          </p:cNvSpPr>
          <p:nvPr>
            <p:ph type="body" sz="quarter" idx="10" hasCustomPrompt="1"/>
          </p:nvPr>
        </p:nvSpPr>
        <p:spPr>
          <a:xfrm>
            <a:off x="3429000" y="2188850"/>
            <a:ext cx="3429000" cy="576064"/>
          </a:xfrm>
          <a:prstGeom prst="rect">
            <a:avLst/>
          </a:prstGeom>
        </p:spPr>
        <p:txBody>
          <a:bodyPr anchor="ctr"/>
          <a:lstStyle>
            <a:lvl1pPr marL="0" indent="0" algn="l">
              <a:buNone/>
              <a:defRPr sz="27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429000" y="2764914"/>
            <a:ext cx="3429000" cy="288032"/>
          </a:xfrm>
          <a:prstGeom prst="rect">
            <a:avLst/>
          </a:prstGeom>
        </p:spPr>
        <p:txBody>
          <a:bodyPr anchor="ctr"/>
          <a:lstStyle>
            <a:lvl1pPr marL="0" indent="0" algn="l">
              <a:buNone/>
              <a:defRPr sz="105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2672916" y="0"/>
            <a:ext cx="4185084" cy="5143500"/>
          </a:xfrm>
          <a:prstGeom prst="rect">
            <a:avLst/>
          </a:prstGeom>
          <a:solidFill>
            <a:schemeClr val="accent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Text Placeholder 9"/>
          <p:cNvSpPr>
            <a:spLocks noGrp="1"/>
          </p:cNvSpPr>
          <p:nvPr>
            <p:ph type="body" sz="quarter" idx="10" hasCustomPrompt="1"/>
          </p:nvPr>
        </p:nvSpPr>
        <p:spPr>
          <a:xfrm>
            <a:off x="2888940" y="123478"/>
            <a:ext cx="3969060" cy="576064"/>
          </a:xfrm>
          <a:prstGeom prst="rect">
            <a:avLst/>
          </a:prstGeom>
        </p:spPr>
        <p:txBody>
          <a:bodyPr anchor="ctr"/>
          <a:lstStyle>
            <a:lvl1pPr marL="0" indent="0" algn="l">
              <a:buNone/>
              <a:defRPr sz="27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888940" y="699542"/>
            <a:ext cx="3969060" cy="288032"/>
          </a:xfrm>
          <a:prstGeom prst="rect">
            <a:avLst/>
          </a:prstGeom>
        </p:spPr>
        <p:txBody>
          <a:bodyPr anchor="ctr"/>
          <a:lstStyle>
            <a:lvl1pPr marL="0" indent="0" algn="l">
              <a:buNone/>
              <a:defRPr sz="105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7755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2673000" y="0"/>
            <a:ext cx="4185000" cy="51435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Text Placeholder 9"/>
          <p:cNvSpPr>
            <a:spLocks noGrp="1"/>
          </p:cNvSpPr>
          <p:nvPr>
            <p:ph type="body" sz="quarter" idx="10" hasCustomPrompt="1"/>
          </p:nvPr>
        </p:nvSpPr>
        <p:spPr>
          <a:xfrm>
            <a:off x="2888940" y="123478"/>
            <a:ext cx="3969060" cy="576064"/>
          </a:xfrm>
          <a:prstGeom prst="rect">
            <a:avLst/>
          </a:prstGeom>
        </p:spPr>
        <p:txBody>
          <a:bodyPr anchor="ctr"/>
          <a:lstStyle>
            <a:lvl1pPr marL="0" indent="0" algn="l">
              <a:buNone/>
              <a:defRPr sz="27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888940" y="699542"/>
            <a:ext cx="3969060" cy="288032"/>
          </a:xfrm>
          <a:prstGeom prst="rect">
            <a:avLst/>
          </a:prstGeom>
        </p:spPr>
        <p:txBody>
          <a:bodyPr anchor="ctr"/>
          <a:lstStyle>
            <a:lvl1pPr marL="0" indent="0" algn="l">
              <a:buNone/>
              <a:defRPr sz="105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3888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6858000" cy="288032"/>
          </a:xfrm>
          <a:prstGeom prst="rect">
            <a:avLst/>
          </a:prstGeom>
        </p:spPr>
        <p:txBody>
          <a:bodyPr anchor="ctr"/>
          <a:lstStyle>
            <a:lvl1pPr marL="0" indent="0" algn="ctr">
              <a:buNone/>
              <a:defRPr sz="105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30177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6858000" cy="51435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 name="Rectangle 1"/>
          <p:cNvSpPr/>
          <p:nvPr userDrawn="1"/>
        </p:nvSpPr>
        <p:spPr>
          <a:xfrm>
            <a:off x="0" y="0"/>
            <a:ext cx="6858000" cy="1131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6858000" cy="288032"/>
          </a:xfrm>
          <a:prstGeom prst="rect">
            <a:avLst/>
          </a:prstGeom>
        </p:spPr>
        <p:txBody>
          <a:bodyPr anchor="ctr"/>
          <a:lstStyle>
            <a:lvl1pPr marL="0" indent="0" algn="ctr">
              <a:buNone/>
              <a:defRPr sz="105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6858000" cy="1131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6858000" cy="288032"/>
          </a:xfrm>
          <a:prstGeom prst="rect">
            <a:avLst/>
          </a:prstGeom>
        </p:spPr>
        <p:txBody>
          <a:bodyPr anchor="ctr"/>
          <a:lstStyle>
            <a:lvl1pPr marL="0" indent="0" algn="ctr">
              <a:buNone/>
              <a:defRPr sz="105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48960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6858000" cy="1131590"/>
          </a:xfrm>
          <a:prstGeom prst="rect">
            <a:avLst/>
          </a:prstGeom>
          <a:solidFill>
            <a:srgbClr val="027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10" name="Text Placeholder 9"/>
          <p:cNvSpPr>
            <a:spLocks noGrp="1"/>
          </p:cNvSpPr>
          <p:nvPr>
            <p:ph type="body" sz="quarter" idx="10" hasCustomPrompt="1"/>
          </p:nvPr>
        </p:nvSpPr>
        <p:spPr>
          <a:xfrm>
            <a:off x="0" y="123478"/>
            <a:ext cx="6858000" cy="576064"/>
          </a:xfrm>
          <a:prstGeom prst="rect">
            <a:avLst/>
          </a:prstGeom>
        </p:spPr>
        <p:txBody>
          <a:bodyPr anchor="ctr"/>
          <a:lstStyle>
            <a:lvl1pPr marL="0" indent="0" algn="ctr">
              <a:buNone/>
              <a:defRPr sz="27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6858000" cy="288032"/>
          </a:xfrm>
          <a:prstGeom prst="rect">
            <a:avLst/>
          </a:prstGeom>
        </p:spPr>
        <p:txBody>
          <a:bodyPr anchor="ctr"/>
          <a:lstStyle>
            <a:lvl1pPr marL="0" indent="0" algn="ctr">
              <a:buNone/>
              <a:defRPr sz="105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9412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defTabSz="685800" rtl="0" eaLnBrk="1" latinLnBrk="1"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52" r:id="rId5"/>
    <p:sldLayoutId id="2147483674" r:id="rId6"/>
    <p:sldLayoutId id="2147483673" r:id="rId7"/>
    <p:sldLayoutId id="2147483655" r:id="rId8"/>
    <p:sldLayoutId id="2147483664" r:id="rId9"/>
    <p:sldLayoutId id="2147483665" r:id="rId10"/>
    <p:sldLayoutId id="2147483666" r:id="rId11"/>
    <p:sldLayoutId id="2147483667" r:id="rId12"/>
    <p:sldLayoutId id="2147483668" r:id="rId13"/>
    <p:sldLayoutId id="2147483669" r:id="rId14"/>
    <p:sldLayoutId id="2147483670" r:id="rId15"/>
    <p:sldLayoutId id="2147483672" r:id="rId16"/>
    <p:sldLayoutId id="2147483675" r:id="rId17"/>
    <p:sldLayoutId id="2147483656" r:id="rId18"/>
  </p:sldLayoutIdLst>
  <p:hf hdr="0" ftr="0"/>
  <p:txStyles>
    <p:titleStyle>
      <a:lvl1pPr algn="ctr" defTabSz="685800" rtl="0" eaLnBrk="1" latinLnBrk="1"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hf hdr="0" ftr="0"/>
  <p:txStyles>
    <p:titleStyle>
      <a:lvl1pPr algn="ctr" defTabSz="685800" rtl="0" eaLnBrk="1" latinLnBrk="1"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8889" y="1750230"/>
            <a:ext cx="3429111" cy="821521"/>
          </a:xfrm>
        </p:spPr>
        <p:txBody>
          <a:bodyPr/>
          <a:lstStyle/>
          <a:p>
            <a:pPr algn="ctr"/>
            <a:r>
              <a:rPr lang="en-US" altLang="ko-KR" sz="2100" b="1" dirty="0">
                <a:latin typeface="Calisto MT" panose="02040603050505030304" pitchFamily="18" charset="0"/>
              </a:rPr>
              <a:t>Inventing Factors Affecting Serum</a:t>
            </a:r>
            <a:r>
              <a:rPr lang="fa-IR" altLang="ko-KR" sz="2100" b="1" dirty="0">
                <a:latin typeface="Calisto MT" panose="02040603050505030304" pitchFamily="18" charset="0"/>
              </a:rPr>
              <a:t> </a:t>
            </a:r>
            <a:r>
              <a:rPr lang="en-US" altLang="ko-KR" sz="2100" b="1" dirty="0">
                <a:latin typeface="Calisto MT" panose="02040603050505030304" pitchFamily="18" charset="0"/>
              </a:rPr>
              <a:t>Protein Electrophoresis Patterns</a:t>
            </a:r>
          </a:p>
        </p:txBody>
      </p:sp>
      <p:sp>
        <p:nvSpPr>
          <p:cNvPr id="4" name="Text Placeholder 3"/>
          <p:cNvSpPr>
            <a:spLocks noGrp="1"/>
          </p:cNvSpPr>
          <p:nvPr>
            <p:ph type="body" sz="quarter" idx="11"/>
          </p:nvPr>
        </p:nvSpPr>
        <p:spPr>
          <a:xfrm>
            <a:off x="3428889" y="2729897"/>
            <a:ext cx="3267093" cy="1014684"/>
          </a:xfrm>
        </p:spPr>
        <p:txBody>
          <a:bodyPr/>
          <a:lstStyle/>
          <a:p>
            <a:pPr algn="ctr">
              <a:defRPr/>
            </a:pPr>
            <a:r>
              <a:rPr lang="en-US" altLang="ko-KR" dirty="0">
                <a:latin typeface="Calisto MT" panose="02040603050505030304" pitchFamily="18" charset="0"/>
              </a:rPr>
              <a:t>Seminar Presentation</a:t>
            </a:r>
          </a:p>
          <a:p>
            <a:pPr algn="ctr">
              <a:defRPr/>
            </a:pPr>
            <a:r>
              <a:rPr lang="en-US" altLang="ko-KR" dirty="0">
                <a:latin typeface="Calisto MT" panose="02040603050505030304" pitchFamily="18" charset="0"/>
              </a:rPr>
              <a:t>Reyhaneh </a:t>
            </a:r>
            <a:r>
              <a:rPr lang="en-US" altLang="ko-KR" dirty="0" err="1">
                <a:latin typeface="Calisto MT" panose="02040603050505030304" pitchFamily="18" charset="0"/>
              </a:rPr>
              <a:t>Seyfoury</a:t>
            </a:r>
            <a:endParaRPr lang="en-US" altLang="ko-KR" dirty="0">
              <a:latin typeface="Calisto MT" panose="02040603050505030304" pitchFamily="18" charset="0"/>
            </a:endParaRPr>
          </a:p>
          <a:p>
            <a:pPr algn="ctr">
              <a:defRPr/>
            </a:pPr>
            <a:r>
              <a:rPr lang="en-US" altLang="ko-KR" dirty="0">
                <a:latin typeface="Calisto MT" panose="02040603050505030304" pitchFamily="18" charset="0"/>
              </a:rPr>
              <a:t>Medical University of Kurdistan</a:t>
            </a:r>
          </a:p>
          <a:p>
            <a:pPr algn="ctr">
              <a:defRPr/>
            </a:pPr>
            <a:r>
              <a:rPr lang="en-US" altLang="ko-KR" dirty="0">
                <a:latin typeface="Calisto MT" panose="02040603050505030304" pitchFamily="18" charset="0"/>
              </a:rPr>
              <a:t>Doctoral advisor: </a:t>
            </a:r>
            <a:r>
              <a:rPr lang="en-US" altLang="ko-KR" dirty="0" err="1">
                <a:latin typeface="Calisto MT" panose="02040603050505030304" pitchFamily="18" charset="0"/>
              </a:rPr>
              <a:t>Dr.Rezgar</a:t>
            </a:r>
            <a:r>
              <a:rPr lang="en-US" altLang="ko-KR" dirty="0">
                <a:latin typeface="Calisto MT" panose="02040603050505030304" pitchFamily="18" charset="0"/>
              </a:rPr>
              <a:t> Rahbari</a:t>
            </a:r>
          </a:p>
          <a:p>
            <a:pPr algn="ctr">
              <a:defRPr/>
            </a:pPr>
            <a:r>
              <a:rPr lang="en-US" altLang="ko-KR" dirty="0">
                <a:latin typeface="Calisto MT" panose="02040603050505030304" pitchFamily="18" charset="0"/>
              </a:rPr>
              <a:t>Date: 2025/10/08</a:t>
            </a:r>
          </a:p>
          <a:p>
            <a:pPr algn="ctr">
              <a:defRPr/>
            </a:pPr>
            <a:endParaRPr lang="en-US" altLang="ko-KR" dirty="0">
              <a:latin typeface="Calisto MT" panose="02040603050505030304" pitchFamily="18" charset="0"/>
            </a:endParaRPr>
          </a:p>
        </p:txBody>
      </p:sp>
      <p:pic>
        <p:nvPicPr>
          <p:cNvPr id="2" name="Picture 1">
            <a:extLst>
              <a:ext uri="{FF2B5EF4-FFF2-40B4-BE49-F238E27FC236}">
                <a16:creationId xmlns:a16="http://schemas.microsoft.com/office/drawing/2014/main" id="{CB289543-689A-AE37-6AFD-B0D84E8524FF}"/>
              </a:ext>
            </a:extLst>
          </p:cNvPr>
          <p:cNvPicPr>
            <a:picLocks noChangeAspect="1"/>
          </p:cNvPicPr>
          <p:nvPr/>
        </p:nvPicPr>
        <p:blipFill>
          <a:blip r:embed="rId2"/>
          <a:stretch>
            <a:fillRect/>
          </a:stretch>
        </p:blipFill>
        <p:spPr>
          <a:xfrm>
            <a:off x="5889843" y="0"/>
            <a:ext cx="987638" cy="909907"/>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862C370-C8F0-8E12-D124-70E264BE0718}"/>
              </a:ext>
            </a:extLst>
          </p:cNvPr>
          <p:cNvSpPr txBox="1"/>
          <p:nvPr/>
        </p:nvSpPr>
        <p:spPr>
          <a:xfrm>
            <a:off x="260036" y="1158889"/>
            <a:ext cx="5545228" cy="646331"/>
          </a:xfrm>
          <a:prstGeom prst="rect">
            <a:avLst/>
          </a:prstGeom>
          <a:noFill/>
        </p:spPr>
        <p:txBody>
          <a:bodyPr wrap="square">
            <a:spAutoFit/>
          </a:bodyPr>
          <a:lstStyle/>
          <a:p>
            <a:pPr algn="just"/>
            <a:r>
              <a:rPr lang="en-US" sz="1200" b="1" dirty="0" err="1">
                <a:latin typeface="Calisto MT" panose="02040603050505030304" pitchFamily="18" charset="0"/>
              </a:rPr>
              <a:t>Immunosubtraction</a:t>
            </a:r>
            <a:r>
              <a:rPr lang="en-US" sz="1200" b="1" dirty="0">
                <a:latin typeface="Calisto MT" panose="02040603050505030304" pitchFamily="18" charset="0"/>
              </a:rPr>
              <a:t> </a:t>
            </a:r>
            <a:r>
              <a:rPr lang="en-US" sz="1200" dirty="0">
                <a:latin typeface="Calisto MT" panose="02040603050505030304" pitchFamily="18" charset="0"/>
              </a:rPr>
              <a:t>is a modification of capillary electrophoresis used to identify monoclonal immunoglobulins by selectively removing them from the sample using specific antisera.</a:t>
            </a:r>
          </a:p>
        </p:txBody>
      </p:sp>
      <p:sp>
        <p:nvSpPr>
          <p:cNvPr id="39" name="TextBox 38">
            <a:extLst>
              <a:ext uri="{FF2B5EF4-FFF2-40B4-BE49-F238E27FC236}">
                <a16:creationId xmlns:a16="http://schemas.microsoft.com/office/drawing/2014/main" id="{ED53187B-9D8F-8C10-A76C-DB3E8012A461}"/>
              </a:ext>
            </a:extLst>
          </p:cNvPr>
          <p:cNvSpPr txBox="1"/>
          <p:nvPr/>
        </p:nvSpPr>
        <p:spPr>
          <a:xfrm>
            <a:off x="252242" y="1805220"/>
            <a:ext cx="5697038" cy="830997"/>
          </a:xfrm>
          <a:prstGeom prst="rect">
            <a:avLst/>
          </a:prstGeom>
          <a:noFill/>
        </p:spPr>
        <p:txBody>
          <a:bodyPr wrap="square">
            <a:spAutoFit/>
          </a:bodyPr>
          <a:lstStyle/>
          <a:p>
            <a:pPr>
              <a:buNone/>
            </a:pPr>
            <a:r>
              <a:rPr lang="en-US" sz="1200" b="1" dirty="0">
                <a:latin typeface="Calisto MT" panose="02040603050505030304" pitchFamily="18" charset="0"/>
              </a:rPr>
              <a:t>Applications:</a:t>
            </a:r>
          </a:p>
          <a:p>
            <a:pPr marL="171450" indent="-171450">
              <a:buFont typeface="Arial" panose="020B0604020202020204" pitchFamily="34" charset="0"/>
              <a:buChar char="•"/>
            </a:pPr>
            <a:r>
              <a:rPr lang="en-US" sz="1200" dirty="0">
                <a:latin typeface="Calisto MT" panose="02040603050505030304" pitchFamily="18" charset="0"/>
              </a:rPr>
              <a:t>Diagnosis of monoclonal gammopathies</a:t>
            </a:r>
          </a:p>
          <a:p>
            <a:pPr marL="171450" indent="-171450">
              <a:buFont typeface="Arial" panose="020B0604020202020204" pitchFamily="34" charset="0"/>
              <a:buChar char="•"/>
            </a:pPr>
            <a:r>
              <a:rPr lang="en-US" sz="1200" dirty="0">
                <a:latin typeface="Calisto MT" panose="02040603050505030304" pitchFamily="18" charset="0"/>
              </a:rPr>
              <a:t>Characterization of abnormal peaks seen in capillary electrophoresis</a:t>
            </a:r>
          </a:p>
          <a:p>
            <a:pPr marL="171450" indent="-171450">
              <a:buFont typeface="Arial" panose="020B0604020202020204" pitchFamily="34" charset="0"/>
              <a:buChar char="•"/>
            </a:pPr>
            <a:r>
              <a:rPr lang="en-US" sz="1200" dirty="0">
                <a:latin typeface="Calisto MT" panose="02040603050505030304" pitchFamily="18" charset="0"/>
              </a:rPr>
              <a:t>Monitoring disease progression and treatment response</a:t>
            </a:r>
          </a:p>
        </p:txBody>
      </p:sp>
      <p:sp>
        <p:nvSpPr>
          <p:cNvPr id="43" name="TextBox 42">
            <a:extLst>
              <a:ext uri="{FF2B5EF4-FFF2-40B4-BE49-F238E27FC236}">
                <a16:creationId xmlns:a16="http://schemas.microsoft.com/office/drawing/2014/main" id="{C5BBA0A5-D7CA-EFD6-42C9-15B796511D2D}"/>
              </a:ext>
            </a:extLst>
          </p:cNvPr>
          <p:cNvSpPr txBox="1"/>
          <p:nvPr/>
        </p:nvSpPr>
        <p:spPr>
          <a:xfrm>
            <a:off x="252242" y="2707144"/>
            <a:ext cx="4824536" cy="1015663"/>
          </a:xfrm>
          <a:prstGeom prst="rect">
            <a:avLst/>
          </a:prstGeom>
          <a:noFill/>
        </p:spPr>
        <p:txBody>
          <a:bodyPr wrap="square">
            <a:spAutoFit/>
          </a:bodyPr>
          <a:lstStyle/>
          <a:p>
            <a:r>
              <a:rPr lang="en-US" sz="1200" b="1" dirty="0">
                <a:latin typeface="Calisto MT" panose="02040603050505030304" pitchFamily="18" charset="0"/>
              </a:rPr>
              <a:t>Advantages</a:t>
            </a:r>
            <a:r>
              <a:rPr lang="en-US" sz="1200" dirty="0">
                <a:latin typeface="Calisto MT" panose="02040603050505030304" pitchFamily="18" charset="0"/>
              </a:rPr>
              <a:t>: </a:t>
            </a:r>
          </a:p>
          <a:p>
            <a:pPr marL="171450" indent="-171450">
              <a:buFont typeface="Arial" panose="020B0604020202020204" pitchFamily="34" charset="0"/>
              <a:buChar char="•"/>
            </a:pPr>
            <a:r>
              <a:rPr lang="en-US" sz="1200" dirty="0">
                <a:latin typeface="Calisto MT" panose="02040603050505030304" pitchFamily="18" charset="0"/>
              </a:rPr>
              <a:t>High specificity and automation</a:t>
            </a:r>
          </a:p>
          <a:p>
            <a:pPr marL="171450" indent="-171450">
              <a:buFont typeface="Arial" panose="020B0604020202020204" pitchFamily="34" charset="0"/>
              <a:buChar char="•"/>
            </a:pPr>
            <a:r>
              <a:rPr lang="en-US" sz="1200" dirty="0">
                <a:latin typeface="Calisto MT" panose="02040603050505030304" pitchFamily="18" charset="0"/>
              </a:rPr>
              <a:t>Fast and reproducible</a:t>
            </a:r>
          </a:p>
          <a:p>
            <a:pPr marL="171450" indent="-171450">
              <a:buFont typeface="Arial" panose="020B0604020202020204" pitchFamily="34" charset="0"/>
              <a:buChar char="•"/>
            </a:pPr>
            <a:r>
              <a:rPr lang="en-US" sz="1200" dirty="0">
                <a:latin typeface="Calisto MT" panose="02040603050505030304" pitchFamily="18" charset="0"/>
              </a:rPr>
              <a:t>Can be integrated into capillary electrophoresis platforms</a:t>
            </a:r>
          </a:p>
          <a:p>
            <a:pPr marL="171450" indent="-171450">
              <a:buFont typeface="Arial" panose="020B0604020202020204" pitchFamily="34" charset="0"/>
              <a:buChar char="•"/>
            </a:pPr>
            <a:r>
              <a:rPr lang="en-US" sz="1200" dirty="0">
                <a:latin typeface="Calisto MT" panose="02040603050505030304" pitchFamily="18" charset="0"/>
              </a:rPr>
              <a:t>Requires small sample volume</a:t>
            </a:r>
          </a:p>
        </p:txBody>
      </p:sp>
      <p:sp>
        <p:nvSpPr>
          <p:cNvPr id="45" name="TextBox 44">
            <a:extLst>
              <a:ext uri="{FF2B5EF4-FFF2-40B4-BE49-F238E27FC236}">
                <a16:creationId xmlns:a16="http://schemas.microsoft.com/office/drawing/2014/main" id="{DA0D6E95-BF4C-E0CF-F8E2-365398EA11C7}"/>
              </a:ext>
            </a:extLst>
          </p:cNvPr>
          <p:cNvSpPr txBox="1"/>
          <p:nvPr/>
        </p:nvSpPr>
        <p:spPr>
          <a:xfrm>
            <a:off x="260036" y="3984611"/>
            <a:ext cx="5113180" cy="830997"/>
          </a:xfrm>
          <a:prstGeom prst="rect">
            <a:avLst/>
          </a:prstGeom>
          <a:noFill/>
        </p:spPr>
        <p:txBody>
          <a:bodyPr wrap="square">
            <a:spAutoFit/>
          </a:bodyPr>
          <a:lstStyle/>
          <a:p>
            <a:r>
              <a:rPr lang="en-US" sz="1200" b="1" dirty="0">
                <a:latin typeface="Calisto MT" panose="02040603050505030304" pitchFamily="18" charset="0"/>
              </a:rPr>
              <a:t>Limitations: </a:t>
            </a:r>
          </a:p>
          <a:p>
            <a:pPr marL="171450" indent="-171450">
              <a:buFont typeface="Arial" panose="020B0604020202020204" pitchFamily="34" charset="0"/>
              <a:buChar char="•"/>
            </a:pPr>
            <a:r>
              <a:rPr lang="en-US" sz="1200" dirty="0">
                <a:latin typeface="Calisto MT" panose="02040603050505030304" pitchFamily="18" charset="0"/>
              </a:rPr>
              <a:t>Only detects immunoglobulin-related abnormalities</a:t>
            </a:r>
          </a:p>
          <a:p>
            <a:pPr marL="171450" indent="-171450">
              <a:buFont typeface="Arial" panose="020B0604020202020204" pitchFamily="34" charset="0"/>
              <a:buChar char="•"/>
            </a:pPr>
            <a:r>
              <a:rPr lang="en-US" sz="1200" dirty="0">
                <a:latin typeface="Calisto MT" panose="02040603050505030304" pitchFamily="18" charset="0"/>
              </a:rPr>
              <a:t>Requires high-quality antisera</a:t>
            </a:r>
          </a:p>
          <a:p>
            <a:pPr marL="171450" indent="-171450">
              <a:buFont typeface="Arial" panose="020B0604020202020204" pitchFamily="34" charset="0"/>
              <a:buChar char="•"/>
            </a:pPr>
            <a:r>
              <a:rPr lang="en-US" sz="1200" dirty="0">
                <a:latin typeface="Calisto MT" panose="02040603050505030304" pitchFamily="18" charset="0"/>
              </a:rPr>
              <a:t>May miss non-immunoglobulin monoclonal proteins</a:t>
            </a:r>
          </a:p>
        </p:txBody>
      </p:sp>
      <p:sp>
        <p:nvSpPr>
          <p:cNvPr id="6" name="TextBox 5">
            <a:extLst>
              <a:ext uri="{FF2B5EF4-FFF2-40B4-BE49-F238E27FC236}">
                <a16:creationId xmlns:a16="http://schemas.microsoft.com/office/drawing/2014/main" id="{1A80D27D-7651-6C64-EB54-A6B585C19E44}"/>
              </a:ext>
            </a:extLst>
          </p:cNvPr>
          <p:cNvSpPr txBox="1"/>
          <p:nvPr/>
        </p:nvSpPr>
        <p:spPr>
          <a:xfrm>
            <a:off x="2384884" y="411510"/>
            <a:ext cx="2088232" cy="338554"/>
          </a:xfrm>
          <a:prstGeom prst="rect">
            <a:avLst/>
          </a:prstGeom>
          <a:noFill/>
        </p:spPr>
        <p:txBody>
          <a:bodyPr wrap="square">
            <a:spAutoFit/>
          </a:bodyPr>
          <a:lstStyle/>
          <a:p>
            <a:r>
              <a:rPr kumimoji="0" lang="en-US" altLang="ko-KR" sz="1600" b="1" i="0" u="none" strike="noStrike" kern="1200" cap="none" spc="0" normalizeH="0" baseline="0" noProof="0" dirty="0" err="1">
                <a:ln>
                  <a:noFill/>
                </a:ln>
                <a:solidFill>
                  <a:prstClr val="white"/>
                </a:solidFill>
                <a:effectLst/>
                <a:uLnTx/>
                <a:uFillTx/>
                <a:latin typeface="Calisto MT" panose="02040603050505030304" pitchFamily="18" charset="0"/>
                <a:cs typeface="Arial" pitchFamily="34" charset="0"/>
              </a:rPr>
              <a:t>Immunosubtraction</a:t>
            </a:r>
            <a:endParaRPr lang="en-US" sz="4000" dirty="0"/>
          </a:p>
        </p:txBody>
      </p:sp>
      <p:pic>
        <p:nvPicPr>
          <p:cNvPr id="2" name="Picture 1">
            <a:extLst>
              <a:ext uri="{FF2B5EF4-FFF2-40B4-BE49-F238E27FC236}">
                <a16:creationId xmlns:a16="http://schemas.microsoft.com/office/drawing/2014/main" id="{ED0109E6-91FA-0ABF-460F-A92910D25B48}"/>
              </a:ext>
            </a:extLst>
          </p:cNvPr>
          <p:cNvPicPr>
            <a:picLocks noChangeAspect="1"/>
          </p:cNvPicPr>
          <p:nvPr/>
        </p:nvPicPr>
        <p:blipFill>
          <a:blip r:embed="rId2"/>
          <a:stretch>
            <a:fillRect/>
          </a:stretch>
        </p:blipFill>
        <p:spPr>
          <a:xfrm>
            <a:off x="4293096" y="2707144"/>
            <a:ext cx="2490513" cy="1828800"/>
          </a:xfrm>
          <a:prstGeom prst="rect">
            <a:avLst/>
          </a:prstGeom>
        </p:spPr>
      </p:pic>
    </p:spTree>
    <p:extLst>
      <p:ext uri="{BB962C8B-B14F-4D97-AF65-F5344CB8AC3E}">
        <p14:creationId xmlns:p14="http://schemas.microsoft.com/office/powerpoint/2010/main" val="390693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862C370-C8F0-8E12-D124-70E264BE0718}"/>
              </a:ext>
            </a:extLst>
          </p:cNvPr>
          <p:cNvSpPr txBox="1"/>
          <p:nvPr/>
        </p:nvSpPr>
        <p:spPr>
          <a:xfrm>
            <a:off x="260036" y="1158889"/>
            <a:ext cx="5905268" cy="461665"/>
          </a:xfrm>
          <a:prstGeom prst="rect">
            <a:avLst/>
          </a:prstGeom>
          <a:noFill/>
        </p:spPr>
        <p:txBody>
          <a:bodyPr wrap="square">
            <a:spAutoFit/>
          </a:bodyPr>
          <a:lstStyle/>
          <a:p>
            <a:pPr algn="just"/>
            <a:r>
              <a:rPr lang="en-US" sz="1200" b="1" dirty="0">
                <a:latin typeface="Calisto MT" panose="02040603050505030304" pitchFamily="18" charset="0"/>
              </a:rPr>
              <a:t>SDS-PAGE</a:t>
            </a:r>
            <a:r>
              <a:rPr lang="en-US" sz="1200" dirty="0">
                <a:latin typeface="Calisto MT" panose="02040603050505030304" pitchFamily="18" charset="0"/>
              </a:rPr>
              <a:t> separates proteins primarily based on their molecular weight just, not charge or shape.</a:t>
            </a:r>
          </a:p>
        </p:txBody>
      </p:sp>
      <p:sp>
        <p:nvSpPr>
          <p:cNvPr id="39" name="TextBox 38">
            <a:extLst>
              <a:ext uri="{FF2B5EF4-FFF2-40B4-BE49-F238E27FC236}">
                <a16:creationId xmlns:a16="http://schemas.microsoft.com/office/drawing/2014/main" id="{ED53187B-9D8F-8C10-A76C-DB3E8012A461}"/>
              </a:ext>
            </a:extLst>
          </p:cNvPr>
          <p:cNvSpPr txBox="1"/>
          <p:nvPr/>
        </p:nvSpPr>
        <p:spPr>
          <a:xfrm>
            <a:off x="238718" y="1587749"/>
            <a:ext cx="5697038" cy="1200329"/>
          </a:xfrm>
          <a:prstGeom prst="rect">
            <a:avLst/>
          </a:prstGeom>
          <a:noFill/>
        </p:spPr>
        <p:txBody>
          <a:bodyPr wrap="square">
            <a:spAutoFit/>
          </a:bodyPr>
          <a:lstStyle/>
          <a:p>
            <a:pPr>
              <a:buNone/>
            </a:pPr>
            <a:r>
              <a:rPr lang="en-US" sz="1200" b="1" dirty="0">
                <a:latin typeface="Calisto MT" panose="02040603050505030304" pitchFamily="18" charset="0"/>
              </a:rPr>
              <a:t>Applications:</a:t>
            </a:r>
          </a:p>
          <a:p>
            <a:pPr marL="171450" indent="-171450">
              <a:buFont typeface="Arial" panose="020B0604020202020204" pitchFamily="34" charset="0"/>
              <a:buChar char="•"/>
            </a:pPr>
            <a:r>
              <a:rPr lang="en-US" sz="1200" dirty="0">
                <a:latin typeface="Calisto MT" panose="02040603050505030304" pitchFamily="18" charset="0"/>
              </a:rPr>
              <a:t>Protein size estimation</a:t>
            </a:r>
          </a:p>
          <a:p>
            <a:pPr marL="171450" indent="-171450">
              <a:buFont typeface="Arial" panose="020B0604020202020204" pitchFamily="34" charset="0"/>
              <a:buChar char="•"/>
            </a:pPr>
            <a:r>
              <a:rPr lang="en-US" sz="1200" dirty="0">
                <a:latin typeface="Calisto MT" panose="02040603050505030304" pitchFamily="18" charset="0"/>
              </a:rPr>
              <a:t>Purity assessment of protein samples</a:t>
            </a:r>
          </a:p>
          <a:p>
            <a:pPr marL="171450" indent="-171450">
              <a:buFont typeface="Arial" panose="020B0604020202020204" pitchFamily="34" charset="0"/>
              <a:buChar char="•"/>
            </a:pPr>
            <a:r>
              <a:rPr lang="en-US" sz="1200" dirty="0">
                <a:latin typeface="Calisto MT" panose="02040603050505030304" pitchFamily="18" charset="0"/>
              </a:rPr>
              <a:t>Monitoring protein expression in recombinant systems</a:t>
            </a:r>
          </a:p>
          <a:p>
            <a:pPr marL="171450" indent="-171450">
              <a:buFont typeface="Arial" panose="020B0604020202020204" pitchFamily="34" charset="0"/>
              <a:buChar char="•"/>
            </a:pPr>
            <a:r>
              <a:rPr lang="en-US" sz="1200" dirty="0">
                <a:latin typeface="Calisto MT" panose="02040603050505030304" pitchFamily="18" charset="0"/>
              </a:rPr>
              <a:t>Detection of post-translational modifications</a:t>
            </a:r>
          </a:p>
          <a:p>
            <a:pPr marL="171450" indent="-171450">
              <a:buFont typeface="Arial" panose="020B0604020202020204" pitchFamily="34" charset="0"/>
              <a:buChar char="•"/>
            </a:pPr>
            <a:r>
              <a:rPr lang="en-US" sz="1200" dirty="0">
                <a:latin typeface="Calisto MT" panose="02040603050505030304" pitchFamily="18" charset="0"/>
              </a:rPr>
              <a:t>Western blotting (SDS-PAGE is the first step)</a:t>
            </a:r>
          </a:p>
        </p:txBody>
      </p:sp>
      <p:sp>
        <p:nvSpPr>
          <p:cNvPr id="43" name="TextBox 42">
            <a:extLst>
              <a:ext uri="{FF2B5EF4-FFF2-40B4-BE49-F238E27FC236}">
                <a16:creationId xmlns:a16="http://schemas.microsoft.com/office/drawing/2014/main" id="{C5BBA0A5-D7CA-EFD6-42C9-15B796511D2D}"/>
              </a:ext>
            </a:extLst>
          </p:cNvPr>
          <p:cNvSpPr txBox="1"/>
          <p:nvPr/>
        </p:nvSpPr>
        <p:spPr>
          <a:xfrm>
            <a:off x="260036" y="2786180"/>
            <a:ext cx="4824536" cy="1015663"/>
          </a:xfrm>
          <a:prstGeom prst="rect">
            <a:avLst/>
          </a:prstGeom>
          <a:noFill/>
        </p:spPr>
        <p:txBody>
          <a:bodyPr wrap="square">
            <a:spAutoFit/>
          </a:bodyPr>
          <a:lstStyle/>
          <a:p>
            <a:r>
              <a:rPr lang="en-US" sz="1200" b="1" dirty="0">
                <a:latin typeface="Calisto MT" panose="02040603050505030304" pitchFamily="18" charset="0"/>
              </a:rPr>
              <a:t>Advantages</a:t>
            </a:r>
            <a:r>
              <a:rPr lang="en-US" sz="1200" dirty="0">
                <a:latin typeface="Calisto MT" panose="02040603050505030304" pitchFamily="18" charset="0"/>
              </a:rPr>
              <a:t>: </a:t>
            </a:r>
          </a:p>
          <a:p>
            <a:pPr marL="171450" indent="-171450">
              <a:buFont typeface="Arial" panose="020B0604020202020204" pitchFamily="34" charset="0"/>
              <a:buChar char="•"/>
            </a:pPr>
            <a:r>
              <a:rPr lang="en-US" sz="1200" dirty="0">
                <a:latin typeface="Calisto MT" panose="02040603050505030304" pitchFamily="18" charset="0"/>
              </a:rPr>
              <a:t>High resolution for protein size separation</a:t>
            </a:r>
          </a:p>
          <a:p>
            <a:pPr marL="171450" indent="-171450">
              <a:buFont typeface="Arial" panose="020B0604020202020204" pitchFamily="34" charset="0"/>
              <a:buChar char="•"/>
            </a:pPr>
            <a:r>
              <a:rPr lang="en-US" sz="1200" dirty="0">
                <a:latin typeface="Calisto MT" panose="02040603050505030304" pitchFamily="18" charset="0"/>
              </a:rPr>
              <a:t>Widely used and standardized</a:t>
            </a:r>
          </a:p>
          <a:p>
            <a:pPr marL="171450" indent="-171450">
              <a:buFont typeface="Arial" panose="020B0604020202020204" pitchFamily="34" charset="0"/>
              <a:buChar char="•"/>
            </a:pPr>
            <a:r>
              <a:rPr lang="en-US" sz="1200" dirty="0">
                <a:latin typeface="Calisto MT" panose="02040603050505030304" pitchFamily="18" charset="0"/>
              </a:rPr>
              <a:t>Compatible with quantitative densitometry</a:t>
            </a:r>
          </a:p>
          <a:p>
            <a:pPr marL="171450" indent="-171450">
              <a:buFont typeface="Arial" panose="020B0604020202020204" pitchFamily="34" charset="0"/>
              <a:buChar char="•"/>
            </a:pPr>
            <a:r>
              <a:rPr lang="en-US" sz="1200" dirty="0">
                <a:latin typeface="Calisto MT" panose="02040603050505030304" pitchFamily="18" charset="0"/>
              </a:rPr>
              <a:t>Can resolve proteins from ~5 to 250 </a:t>
            </a:r>
            <a:r>
              <a:rPr lang="en-US" sz="1200" dirty="0" err="1">
                <a:latin typeface="Calisto MT" panose="02040603050505030304" pitchFamily="18" charset="0"/>
              </a:rPr>
              <a:t>kDa</a:t>
            </a:r>
            <a:endParaRPr lang="en-US" sz="1200" dirty="0">
              <a:latin typeface="Calisto MT" panose="02040603050505030304" pitchFamily="18" charset="0"/>
            </a:endParaRPr>
          </a:p>
        </p:txBody>
      </p:sp>
      <p:sp>
        <p:nvSpPr>
          <p:cNvPr id="45" name="TextBox 44">
            <a:extLst>
              <a:ext uri="{FF2B5EF4-FFF2-40B4-BE49-F238E27FC236}">
                <a16:creationId xmlns:a16="http://schemas.microsoft.com/office/drawing/2014/main" id="{DA0D6E95-BF4C-E0CF-F8E2-365398EA11C7}"/>
              </a:ext>
            </a:extLst>
          </p:cNvPr>
          <p:cNvSpPr txBox="1"/>
          <p:nvPr/>
        </p:nvSpPr>
        <p:spPr>
          <a:xfrm>
            <a:off x="260036" y="3908007"/>
            <a:ext cx="5113180" cy="830997"/>
          </a:xfrm>
          <a:prstGeom prst="rect">
            <a:avLst/>
          </a:prstGeom>
          <a:noFill/>
        </p:spPr>
        <p:txBody>
          <a:bodyPr wrap="square">
            <a:spAutoFit/>
          </a:bodyPr>
          <a:lstStyle/>
          <a:p>
            <a:r>
              <a:rPr lang="en-US" sz="1200" b="1" dirty="0">
                <a:latin typeface="Calisto MT" panose="02040603050505030304" pitchFamily="18" charset="0"/>
              </a:rPr>
              <a:t>Limitations: </a:t>
            </a:r>
          </a:p>
          <a:p>
            <a:pPr marL="171450" indent="-171450">
              <a:buFont typeface="Arial" panose="020B0604020202020204" pitchFamily="34" charset="0"/>
              <a:buChar char="•"/>
            </a:pPr>
            <a:r>
              <a:rPr lang="en-US" sz="1200" dirty="0">
                <a:latin typeface="Calisto MT" panose="02040603050505030304" pitchFamily="18" charset="0"/>
              </a:rPr>
              <a:t>Cannot distinguish proteins of same size but different function</a:t>
            </a:r>
          </a:p>
          <a:p>
            <a:pPr marL="171450" indent="-171450">
              <a:buFont typeface="Arial" panose="020B0604020202020204" pitchFamily="34" charset="0"/>
              <a:buChar char="•"/>
            </a:pPr>
            <a:r>
              <a:rPr lang="fr-FR" sz="1200" dirty="0" err="1">
                <a:latin typeface="Calisto MT" panose="02040603050505030304" pitchFamily="18" charset="0"/>
              </a:rPr>
              <a:t>Denatures</a:t>
            </a:r>
            <a:r>
              <a:rPr lang="fr-FR" sz="1200" dirty="0">
                <a:latin typeface="Calisto MT" panose="02040603050505030304" pitchFamily="18" charset="0"/>
              </a:rPr>
              <a:t> </a:t>
            </a:r>
            <a:r>
              <a:rPr lang="fr-FR" sz="1200" dirty="0" err="1">
                <a:latin typeface="Calisto MT" panose="02040603050505030304" pitchFamily="18" charset="0"/>
              </a:rPr>
              <a:t>proteins</a:t>
            </a:r>
            <a:r>
              <a:rPr lang="fr-FR" sz="1200" dirty="0">
                <a:latin typeface="Calisto MT" panose="02040603050505030304" pitchFamily="18" charset="0"/>
              </a:rPr>
              <a:t>—no information on native structure</a:t>
            </a:r>
          </a:p>
          <a:p>
            <a:pPr marL="171450" indent="-171450">
              <a:buFont typeface="Arial" panose="020B0604020202020204" pitchFamily="34" charset="0"/>
              <a:buChar char="•"/>
            </a:pPr>
            <a:r>
              <a:rPr lang="en-US" sz="1200" dirty="0">
                <a:latin typeface="Calisto MT" panose="02040603050505030304" pitchFamily="18" charset="0"/>
              </a:rPr>
              <a:t>Requires careful gel preparation and handling</a:t>
            </a:r>
          </a:p>
        </p:txBody>
      </p:sp>
      <p:sp>
        <p:nvSpPr>
          <p:cNvPr id="6" name="TextBox 5">
            <a:extLst>
              <a:ext uri="{FF2B5EF4-FFF2-40B4-BE49-F238E27FC236}">
                <a16:creationId xmlns:a16="http://schemas.microsoft.com/office/drawing/2014/main" id="{1A80D27D-7651-6C64-EB54-A6B585C19E44}"/>
              </a:ext>
            </a:extLst>
          </p:cNvPr>
          <p:cNvSpPr txBox="1"/>
          <p:nvPr/>
        </p:nvSpPr>
        <p:spPr>
          <a:xfrm>
            <a:off x="2582600" y="404496"/>
            <a:ext cx="1260140" cy="338554"/>
          </a:xfrm>
          <a:prstGeom prst="rect">
            <a:avLst/>
          </a:prstGeom>
          <a:noFill/>
        </p:spPr>
        <p:txBody>
          <a:bodyPr wrap="square">
            <a:spAutoFit/>
          </a:bodyPr>
          <a:lstStyle/>
          <a:p>
            <a:r>
              <a:rPr kumimoji="0" lang="en-US" altLang="ko-KR" sz="1600" b="1" i="0" u="none" strike="noStrike" kern="1200" cap="none" spc="0" normalizeH="0" baseline="0" noProof="0" dirty="0">
                <a:ln>
                  <a:noFill/>
                </a:ln>
                <a:solidFill>
                  <a:prstClr val="white"/>
                </a:solidFill>
                <a:effectLst/>
                <a:uLnTx/>
                <a:uFillTx/>
                <a:latin typeface="Calisto MT" panose="02040603050505030304" pitchFamily="18" charset="0"/>
                <a:cs typeface="Arial" pitchFamily="34" charset="0"/>
              </a:rPr>
              <a:t>SDS-PAGE</a:t>
            </a:r>
            <a:endParaRPr lang="en-US" sz="4000" dirty="0"/>
          </a:p>
        </p:txBody>
      </p:sp>
      <p:pic>
        <p:nvPicPr>
          <p:cNvPr id="2" name="Picture 1">
            <a:extLst>
              <a:ext uri="{FF2B5EF4-FFF2-40B4-BE49-F238E27FC236}">
                <a16:creationId xmlns:a16="http://schemas.microsoft.com/office/drawing/2014/main" id="{198FC05D-556B-1927-D00B-11267B302F11}"/>
              </a:ext>
            </a:extLst>
          </p:cNvPr>
          <p:cNvPicPr>
            <a:picLocks noChangeAspect="1"/>
          </p:cNvPicPr>
          <p:nvPr/>
        </p:nvPicPr>
        <p:blipFill>
          <a:blip r:embed="rId2"/>
          <a:stretch>
            <a:fillRect/>
          </a:stretch>
        </p:blipFill>
        <p:spPr>
          <a:xfrm>
            <a:off x="4869160" y="1465211"/>
            <a:ext cx="1953993" cy="3657600"/>
          </a:xfrm>
          <a:prstGeom prst="rect">
            <a:avLst/>
          </a:prstGeom>
        </p:spPr>
      </p:pic>
    </p:spTree>
    <p:extLst>
      <p:ext uri="{BB962C8B-B14F-4D97-AF65-F5344CB8AC3E}">
        <p14:creationId xmlns:p14="http://schemas.microsoft.com/office/powerpoint/2010/main" val="362060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168DB173-BAE4-DA67-F8A7-84E57AD5D04A}"/>
              </a:ext>
            </a:extLst>
          </p:cNvPr>
          <p:cNvGraphicFramePr>
            <a:graphicFrameLocks noGrp="1"/>
          </p:cNvGraphicFramePr>
          <p:nvPr>
            <p:extLst>
              <p:ext uri="{D42A27DB-BD31-4B8C-83A1-F6EECF244321}">
                <p14:modId xmlns:p14="http://schemas.microsoft.com/office/powerpoint/2010/main" val="10383373"/>
              </p:ext>
            </p:extLst>
          </p:nvPr>
        </p:nvGraphicFramePr>
        <p:xfrm>
          <a:off x="-9405" y="843558"/>
          <a:ext cx="6867405" cy="3266707"/>
        </p:xfrm>
        <a:graphic>
          <a:graphicData uri="http://schemas.openxmlformats.org/drawingml/2006/table">
            <a:tbl>
              <a:tblPr>
                <a:tableStyleId>{284E427A-3D55-4303-BF80-6455036E1DE7}</a:tableStyleId>
              </a:tblPr>
              <a:tblGrid>
                <a:gridCol w="1368152">
                  <a:extLst>
                    <a:ext uri="{9D8B030D-6E8A-4147-A177-3AD203B41FA5}">
                      <a16:colId xmlns:a16="http://schemas.microsoft.com/office/drawing/2014/main" val="3426455620"/>
                    </a:ext>
                  </a:extLst>
                </a:gridCol>
                <a:gridCol w="1152128">
                  <a:extLst>
                    <a:ext uri="{9D8B030D-6E8A-4147-A177-3AD203B41FA5}">
                      <a16:colId xmlns:a16="http://schemas.microsoft.com/office/drawing/2014/main" val="2263426074"/>
                    </a:ext>
                  </a:extLst>
                </a:gridCol>
                <a:gridCol w="936104">
                  <a:extLst>
                    <a:ext uri="{9D8B030D-6E8A-4147-A177-3AD203B41FA5}">
                      <a16:colId xmlns:a16="http://schemas.microsoft.com/office/drawing/2014/main" val="3533406726"/>
                    </a:ext>
                  </a:extLst>
                </a:gridCol>
                <a:gridCol w="936104">
                  <a:extLst>
                    <a:ext uri="{9D8B030D-6E8A-4147-A177-3AD203B41FA5}">
                      <a16:colId xmlns:a16="http://schemas.microsoft.com/office/drawing/2014/main" val="2203479018"/>
                    </a:ext>
                  </a:extLst>
                </a:gridCol>
                <a:gridCol w="702101">
                  <a:extLst>
                    <a:ext uri="{9D8B030D-6E8A-4147-A177-3AD203B41FA5}">
                      <a16:colId xmlns:a16="http://schemas.microsoft.com/office/drawing/2014/main" val="3609463868"/>
                    </a:ext>
                  </a:extLst>
                </a:gridCol>
                <a:gridCol w="792088">
                  <a:extLst>
                    <a:ext uri="{9D8B030D-6E8A-4147-A177-3AD203B41FA5}">
                      <a16:colId xmlns:a16="http://schemas.microsoft.com/office/drawing/2014/main" val="3769649211"/>
                    </a:ext>
                  </a:extLst>
                </a:gridCol>
                <a:gridCol w="980728">
                  <a:extLst>
                    <a:ext uri="{9D8B030D-6E8A-4147-A177-3AD203B41FA5}">
                      <a16:colId xmlns:a16="http://schemas.microsoft.com/office/drawing/2014/main" val="1566848104"/>
                    </a:ext>
                  </a:extLst>
                </a:gridCol>
              </a:tblGrid>
              <a:tr h="220833">
                <a:tc>
                  <a:txBody>
                    <a:bodyPr/>
                    <a:lstStyle/>
                    <a:p>
                      <a:pPr algn="ctr">
                        <a:buNone/>
                      </a:pPr>
                      <a:r>
                        <a:rPr lang="en-US" sz="800">
                          <a:latin typeface="Calisto MT" panose="02040603050505030304" pitchFamily="18" charset="0"/>
                        </a:rPr>
                        <a:t>Technique</a:t>
                      </a:r>
                    </a:p>
                  </a:txBody>
                  <a:tcPr marL="40152" marR="40152" marT="20076" marB="20076" anchor="ctr"/>
                </a:tc>
                <a:tc>
                  <a:txBody>
                    <a:bodyPr/>
                    <a:lstStyle/>
                    <a:p>
                      <a:pPr algn="ctr">
                        <a:buNone/>
                      </a:pPr>
                      <a:r>
                        <a:rPr lang="en-US" sz="800">
                          <a:latin typeface="Calisto MT" panose="02040603050505030304" pitchFamily="18" charset="0"/>
                        </a:rPr>
                        <a:t>Principle</a:t>
                      </a:r>
                    </a:p>
                  </a:txBody>
                  <a:tcPr marL="40152" marR="40152" marT="20076" marB="20076" anchor="ctr"/>
                </a:tc>
                <a:tc>
                  <a:txBody>
                    <a:bodyPr/>
                    <a:lstStyle/>
                    <a:p>
                      <a:pPr algn="ctr">
                        <a:buNone/>
                      </a:pPr>
                      <a:r>
                        <a:rPr lang="en-US" sz="800">
                          <a:latin typeface="Calisto MT" panose="02040603050505030304" pitchFamily="18" charset="0"/>
                        </a:rPr>
                        <a:t>Medium/Platform</a:t>
                      </a:r>
                    </a:p>
                  </a:txBody>
                  <a:tcPr marL="40152" marR="40152" marT="20076" marB="20076" anchor="ctr"/>
                </a:tc>
                <a:tc>
                  <a:txBody>
                    <a:bodyPr/>
                    <a:lstStyle/>
                    <a:p>
                      <a:pPr algn="ctr">
                        <a:buNone/>
                      </a:pPr>
                      <a:r>
                        <a:rPr lang="en-US" sz="800">
                          <a:latin typeface="Calisto MT" panose="02040603050505030304" pitchFamily="18" charset="0"/>
                        </a:rPr>
                        <a:t>Separation Basis</a:t>
                      </a:r>
                    </a:p>
                  </a:txBody>
                  <a:tcPr marL="40152" marR="40152" marT="20076" marB="20076" anchor="ctr"/>
                </a:tc>
                <a:tc>
                  <a:txBody>
                    <a:bodyPr/>
                    <a:lstStyle/>
                    <a:p>
                      <a:pPr algn="ctr">
                        <a:buNone/>
                      </a:pPr>
                      <a:r>
                        <a:rPr lang="en-US" sz="800">
                          <a:latin typeface="Calisto MT" panose="02040603050505030304" pitchFamily="18" charset="0"/>
                        </a:rPr>
                        <a:t>Applications</a:t>
                      </a:r>
                    </a:p>
                  </a:txBody>
                  <a:tcPr marL="40152" marR="40152" marT="20076" marB="20076" anchor="ctr"/>
                </a:tc>
                <a:tc>
                  <a:txBody>
                    <a:bodyPr/>
                    <a:lstStyle/>
                    <a:p>
                      <a:pPr algn="ctr">
                        <a:buNone/>
                      </a:pPr>
                      <a:r>
                        <a:rPr lang="en-US" sz="800">
                          <a:latin typeface="Calisto MT" panose="02040603050505030304" pitchFamily="18" charset="0"/>
                        </a:rPr>
                        <a:t>Advantages</a:t>
                      </a:r>
                    </a:p>
                  </a:txBody>
                  <a:tcPr marL="40152" marR="40152" marT="20076" marB="20076" anchor="ctr"/>
                </a:tc>
                <a:tc>
                  <a:txBody>
                    <a:bodyPr/>
                    <a:lstStyle/>
                    <a:p>
                      <a:pPr algn="ctr">
                        <a:buNone/>
                      </a:pPr>
                      <a:r>
                        <a:rPr lang="en-US" sz="800">
                          <a:latin typeface="Calisto MT" panose="02040603050505030304" pitchFamily="18" charset="0"/>
                        </a:rPr>
                        <a:t>Limitations</a:t>
                      </a:r>
                    </a:p>
                  </a:txBody>
                  <a:tcPr marL="40152" marR="40152" marT="20076" marB="20076" anchor="ctr"/>
                </a:tc>
                <a:extLst>
                  <a:ext uri="{0D108BD9-81ED-4DB2-BD59-A6C34878D82A}">
                    <a16:rowId xmlns:a16="http://schemas.microsoft.com/office/drawing/2014/main" val="1172747682"/>
                  </a:ext>
                </a:extLst>
              </a:tr>
              <a:tr h="401515">
                <a:tc>
                  <a:txBody>
                    <a:bodyPr/>
                    <a:lstStyle/>
                    <a:p>
                      <a:pPr algn="ctr">
                        <a:buNone/>
                      </a:pPr>
                      <a:r>
                        <a:rPr lang="en-US" sz="800" b="1">
                          <a:latin typeface="Calisto MT" panose="02040603050505030304" pitchFamily="18" charset="0"/>
                        </a:rPr>
                        <a:t>CAE</a:t>
                      </a:r>
                      <a:endParaRPr lang="en-US" sz="800">
                        <a:latin typeface="Calisto MT" panose="02040603050505030304" pitchFamily="18" charset="0"/>
                      </a:endParaRPr>
                    </a:p>
                  </a:txBody>
                  <a:tcPr marL="40152" marR="40152" marT="20076" marB="20076" anchor="ctr"/>
                </a:tc>
                <a:tc>
                  <a:txBody>
                    <a:bodyPr/>
                    <a:lstStyle/>
                    <a:p>
                      <a:pPr algn="ctr">
                        <a:buNone/>
                      </a:pPr>
                      <a:r>
                        <a:rPr lang="en-US" sz="800">
                          <a:latin typeface="Calisto MT" panose="02040603050505030304" pitchFamily="18" charset="0"/>
                        </a:rPr>
                        <a:t>Charge-based migration</a:t>
                      </a:r>
                    </a:p>
                  </a:txBody>
                  <a:tcPr marL="40152" marR="40152" marT="20076" marB="20076" anchor="ctr"/>
                </a:tc>
                <a:tc>
                  <a:txBody>
                    <a:bodyPr/>
                    <a:lstStyle/>
                    <a:p>
                      <a:pPr algn="ctr">
                        <a:buNone/>
                      </a:pPr>
                      <a:r>
                        <a:rPr lang="en-US" sz="800" dirty="0">
                          <a:latin typeface="Calisto MT" panose="02040603050505030304" pitchFamily="18" charset="0"/>
                        </a:rPr>
                        <a:t>Cellulose acetate     strip</a:t>
                      </a:r>
                    </a:p>
                  </a:txBody>
                  <a:tcPr marL="40152" marR="40152" marT="20076" marB="20076" anchor="ctr"/>
                </a:tc>
                <a:tc>
                  <a:txBody>
                    <a:bodyPr/>
                    <a:lstStyle/>
                    <a:p>
                      <a:pPr algn="ctr">
                        <a:buNone/>
                      </a:pPr>
                      <a:r>
                        <a:rPr lang="en-US" sz="800">
                          <a:latin typeface="Calisto MT" panose="02040603050505030304" pitchFamily="18" charset="0"/>
                        </a:rPr>
                        <a:t>Charge</a:t>
                      </a:r>
                    </a:p>
                  </a:txBody>
                  <a:tcPr marL="40152" marR="40152" marT="20076" marB="20076" anchor="ctr"/>
                </a:tc>
                <a:tc>
                  <a:txBody>
                    <a:bodyPr/>
                    <a:lstStyle/>
                    <a:p>
                      <a:pPr algn="ctr">
                        <a:buNone/>
                      </a:pPr>
                      <a:r>
                        <a:rPr lang="en-US" sz="800" dirty="0">
                          <a:latin typeface="Calisto MT" panose="02040603050505030304" pitchFamily="18" charset="0"/>
                        </a:rPr>
                        <a:t>Serum            proteins,        </a:t>
                      </a:r>
                      <a:r>
                        <a:rPr lang="en-US" sz="800" dirty="0" err="1">
                          <a:latin typeface="Calisto MT" panose="02040603050505030304" pitchFamily="18" charset="0"/>
                        </a:rPr>
                        <a:t>hemoglobins</a:t>
                      </a:r>
                      <a:endParaRPr lang="en-US" sz="800" dirty="0">
                        <a:latin typeface="Calisto MT" panose="02040603050505030304" pitchFamily="18" charset="0"/>
                      </a:endParaRPr>
                    </a:p>
                  </a:txBody>
                  <a:tcPr marL="40152" marR="40152" marT="20076" marB="20076" anchor="ctr"/>
                </a:tc>
                <a:tc>
                  <a:txBody>
                    <a:bodyPr/>
                    <a:lstStyle/>
                    <a:p>
                      <a:pPr algn="ctr">
                        <a:buNone/>
                      </a:pPr>
                      <a:r>
                        <a:rPr lang="en-US" sz="800" dirty="0">
                          <a:latin typeface="Calisto MT" panose="02040603050505030304" pitchFamily="18" charset="0"/>
                        </a:rPr>
                        <a:t>Quick,                inexpensive</a:t>
                      </a:r>
                    </a:p>
                  </a:txBody>
                  <a:tcPr marL="40152" marR="40152" marT="20076" marB="20076" anchor="ctr"/>
                </a:tc>
                <a:tc>
                  <a:txBody>
                    <a:bodyPr/>
                    <a:lstStyle/>
                    <a:p>
                      <a:pPr algn="ctr">
                        <a:buNone/>
                      </a:pPr>
                      <a:r>
                        <a:rPr lang="en-US" sz="800">
                          <a:latin typeface="Calisto MT" panose="02040603050505030304" pitchFamily="18" charset="0"/>
                        </a:rPr>
                        <a:t>Lower resolution</a:t>
                      </a:r>
                    </a:p>
                  </a:txBody>
                  <a:tcPr marL="40152" marR="40152" marT="20076" marB="20076" anchor="ctr"/>
                </a:tc>
                <a:extLst>
                  <a:ext uri="{0D108BD9-81ED-4DB2-BD59-A6C34878D82A}">
                    <a16:rowId xmlns:a16="http://schemas.microsoft.com/office/drawing/2014/main" val="1966031320"/>
                  </a:ext>
                </a:extLst>
              </a:tr>
              <a:tr h="491856">
                <a:tc>
                  <a:txBody>
                    <a:bodyPr/>
                    <a:lstStyle/>
                    <a:p>
                      <a:pPr algn="ctr">
                        <a:buNone/>
                      </a:pPr>
                      <a:r>
                        <a:rPr lang="en-US" sz="800" b="1">
                          <a:latin typeface="Calisto MT" panose="02040603050505030304" pitchFamily="18" charset="0"/>
                        </a:rPr>
                        <a:t>AGE</a:t>
                      </a:r>
                      <a:endParaRPr lang="en-US" sz="800">
                        <a:latin typeface="Calisto MT" panose="02040603050505030304" pitchFamily="18" charset="0"/>
                      </a:endParaRPr>
                    </a:p>
                  </a:txBody>
                  <a:tcPr marL="40152" marR="40152" marT="20076" marB="20076" anchor="ctr"/>
                </a:tc>
                <a:tc>
                  <a:txBody>
                    <a:bodyPr/>
                    <a:lstStyle/>
                    <a:p>
                      <a:pPr algn="ctr">
                        <a:buNone/>
                      </a:pPr>
                      <a:r>
                        <a:rPr lang="en-US" sz="800" dirty="0">
                          <a:latin typeface="Calisto MT" panose="02040603050505030304" pitchFamily="18" charset="0"/>
                        </a:rPr>
                        <a:t>Size and charge-based  migration</a:t>
                      </a:r>
                    </a:p>
                  </a:txBody>
                  <a:tcPr marL="40152" marR="40152" marT="20076" marB="20076" anchor="ctr"/>
                </a:tc>
                <a:tc>
                  <a:txBody>
                    <a:bodyPr/>
                    <a:lstStyle/>
                    <a:p>
                      <a:pPr algn="ctr">
                        <a:buNone/>
                      </a:pPr>
                      <a:r>
                        <a:rPr lang="en-US" sz="800">
                          <a:latin typeface="Calisto MT" panose="02040603050505030304" pitchFamily="18" charset="0"/>
                        </a:rPr>
                        <a:t>Agarose gel</a:t>
                      </a:r>
                    </a:p>
                  </a:txBody>
                  <a:tcPr marL="40152" marR="40152" marT="20076" marB="20076" anchor="ctr"/>
                </a:tc>
                <a:tc>
                  <a:txBody>
                    <a:bodyPr/>
                    <a:lstStyle/>
                    <a:p>
                      <a:pPr algn="ctr">
                        <a:buNone/>
                      </a:pPr>
                      <a:r>
                        <a:rPr lang="en-US" sz="800">
                          <a:latin typeface="Calisto MT" panose="02040603050505030304" pitchFamily="18" charset="0"/>
                        </a:rPr>
                        <a:t>Size and charge</a:t>
                      </a:r>
                    </a:p>
                  </a:txBody>
                  <a:tcPr marL="40152" marR="40152" marT="20076" marB="20076" anchor="ctr"/>
                </a:tc>
                <a:tc>
                  <a:txBody>
                    <a:bodyPr/>
                    <a:lstStyle/>
                    <a:p>
                      <a:pPr algn="ctr">
                        <a:buNone/>
                      </a:pPr>
                      <a:r>
                        <a:rPr lang="en-US" sz="800" dirty="0">
                          <a:latin typeface="Calisto MT" panose="02040603050505030304" pitchFamily="18" charset="0"/>
                        </a:rPr>
                        <a:t>DNA/RNA,   serum protein, lipoproteins</a:t>
                      </a:r>
                    </a:p>
                  </a:txBody>
                  <a:tcPr marL="40152" marR="40152" marT="20076" marB="20076" anchor="ctr"/>
                </a:tc>
                <a:tc>
                  <a:txBody>
                    <a:bodyPr/>
                    <a:lstStyle/>
                    <a:p>
                      <a:pPr algn="ctr">
                        <a:buNone/>
                      </a:pPr>
                      <a:r>
                        <a:rPr lang="en-US" sz="800">
                          <a:latin typeface="Calisto MT" panose="02040603050505030304" pitchFamily="18" charset="0"/>
                        </a:rPr>
                        <a:t>High resolution, versatile</a:t>
                      </a:r>
                    </a:p>
                  </a:txBody>
                  <a:tcPr marL="40152" marR="40152" marT="20076" marB="20076" anchor="ctr"/>
                </a:tc>
                <a:tc>
                  <a:txBody>
                    <a:bodyPr/>
                    <a:lstStyle/>
                    <a:p>
                      <a:pPr algn="ctr">
                        <a:buNone/>
                      </a:pPr>
                      <a:r>
                        <a:rPr lang="en-US" sz="800">
                          <a:latin typeface="Calisto MT" panose="02040603050505030304" pitchFamily="18" charset="0"/>
                        </a:rPr>
                        <a:t>Longer run time</a:t>
                      </a:r>
                    </a:p>
                  </a:txBody>
                  <a:tcPr marL="40152" marR="40152" marT="20076" marB="20076" anchor="ctr"/>
                </a:tc>
                <a:extLst>
                  <a:ext uri="{0D108BD9-81ED-4DB2-BD59-A6C34878D82A}">
                    <a16:rowId xmlns:a16="http://schemas.microsoft.com/office/drawing/2014/main" val="1210235789"/>
                  </a:ext>
                </a:extLst>
              </a:tr>
              <a:tr h="491856">
                <a:tc>
                  <a:txBody>
                    <a:bodyPr/>
                    <a:lstStyle/>
                    <a:p>
                      <a:pPr algn="ctr">
                        <a:buNone/>
                      </a:pPr>
                      <a:r>
                        <a:rPr lang="en-US" sz="800" b="1" dirty="0">
                          <a:latin typeface="Calisto MT" panose="02040603050505030304" pitchFamily="18" charset="0"/>
                        </a:rPr>
                        <a:t>Capillary Electrophoresis     (CE)</a:t>
                      </a:r>
                      <a:endParaRPr lang="en-US" sz="800" dirty="0">
                        <a:latin typeface="Calisto MT" panose="02040603050505030304" pitchFamily="18" charset="0"/>
                      </a:endParaRPr>
                    </a:p>
                  </a:txBody>
                  <a:tcPr marL="40152" marR="40152" marT="20076" marB="20076" anchor="ctr"/>
                </a:tc>
                <a:tc>
                  <a:txBody>
                    <a:bodyPr/>
                    <a:lstStyle/>
                    <a:p>
                      <a:pPr algn="ctr">
                        <a:buNone/>
                      </a:pPr>
                      <a:r>
                        <a:rPr lang="en-US" sz="800">
                          <a:latin typeface="Calisto MT" panose="02040603050505030304" pitchFamily="18" charset="0"/>
                        </a:rPr>
                        <a:t>Electrophoretic mobility in capillary</a:t>
                      </a:r>
                    </a:p>
                  </a:txBody>
                  <a:tcPr marL="40152" marR="40152" marT="20076" marB="20076" anchor="ctr"/>
                </a:tc>
                <a:tc>
                  <a:txBody>
                    <a:bodyPr/>
                    <a:lstStyle/>
                    <a:p>
                      <a:pPr algn="ctr">
                        <a:buNone/>
                      </a:pPr>
                      <a:r>
                        <a:rPr lang="en-US" sz="800" dirty="0">
                          <a:latin typeface="Calisto MT" panose="02040603050505030304" pitchFamily="18" charset="0"/>
                        </a:rPr>
                        <a:t>Fused silica             capillary</a:t>
                      </a:r>
                    </a:p>
                  </a:txBody>
                  <a:tcPr marL="40152" marR="40152" marT="20076" marB="20076" anchor="ctr"/>
                </a:tc>
                <a:tc>
                  <a:txBody>
                    <a:bodyPr/>
                    <a:lstStyle/>
                    <a:p>
                      <a:pPr algn="ctr">
                        <a:buNone/>
                      </a:pPr>
                      <a:r>
                        <a:rPr lang="en-US" sz="800">
                          <a:latin typeface="Calisto MT" panose="02040603050505030304" pitchFamily="18" charset="0"/>
                        </a:rPr>
                        <a:t>Charge and size</a:t>
                      </a:r>
                    </a:p>
                  </a:txBody>
                  <a:tcPr marL="40152" marR="40152" marT="20076" marB="20076" anchor="ctr"/>
                </a:tc>
                <a:tc>
                  <a:txBody>
                    <a:bodyPr/>
                    <a:lstStyle/>
                    <a:p>
                      <a:pPr algn="ctr">
                        <a:buNone/>
                      </a:pPr>
                      <a:r>
                        <a:rPr lang="en-US" sz="800" dirty="0">
                          <a:latin typeface="Calisto MT" panose="02040603050505030304" pitchFamily="18" charset="0"/>
                        </a:rPr>
                        <a:t>Serum protein, DNA, drugs, forensics</a:t>
                      </a:r>
                    </a:p>
                  </a:txBody>
                  <a:tcPr marL="40152" marR="40152" marT="20076" marB="20076" anchor="ctr"/>
                </a:tc>
                <a:tc>
                  <a:txBody>
                    <a:bodyPr/>
                    <a:lstStyle/>
                    <a:p>
                      <a:pPr algn="ctr">
                        <a:buNone/>
                      </a:pPr>
                      <a:r>
                        <a:rPr lang="en-US" sz="800" dirty="0">
                          <a:latin typeface="Calisto MT" panose="02040603050505030304" pitchFamily="18" charset="0"/>
                        </a:rPr>
                        <a:t>High resolution, fast,                    automatable</a:t>
                      </a:r>
                    </a:p>
                  </a:txBody>
                  <a:tcPr marL="40152" marR="40152" marT="20076" marB="20076" anchor="ctr"/>
                </a:tc>
                <a:tc>
                  <a:txBody>
                    <a:bodyPr/>
                    <a:lstStyle/>
                    <a:p>
                      <a:pPr algn="ctr">
                        <a:buNone/>
                      </a:pPr>
                      <a:r>
                        <a:rPr lang="en-US" sz="800">
                          <a:latin typeface="Calisto MT" panose="02040603050505030304" pitchFamily="18" charset="0"/>
                        </a:rPr>
                        <a:t>Requires specialized equipment</a:t>
                      </a:r>
                    </a:p>
                  </a:txBody>
                  <a:tcPr marL="40152" marR="40152" marT="20076" marB="20076" anchor="ctr"/>
                </a:tc>
                <a:extLst>
                  <a:ext uri="{0D108BD9-81ED-4DB2-BD59-A6C34878D82A}">
                    <a16:rowId xmlns:a16="http://schemas.microsoft.com/office/drawing/2014/main" val="2593034475"/>
                  </a:ext>
                </a:extLst>
              </a:tr>
              <a:tr h="582197">
                <a:tc>
                  <a:txBody>
                    <a:bodyPr/>
                    <a:lstStyle/>
                    <a:p>
                      <a:pPr algn="ctr">
                        <a:buNone/>
                      </a:pPr>
                      <a:r>
                        <a:rPr lang="en-US" sz="800" b="1">
                          <a:latin typeface="Calisto MT" panose="02040603050505030304" pitchFamily="18" charset="0"/>
                        </a:rPr>
                        <a:t>Immunofixation (IFE)</a:t>
                      </a:r>
                      <a:endParaRPr lang="en-US" sz="800">
                        <a:latin typeface="Calisto MT" panose="02040603050505030304" pitchFamily="18" charset="0"/>
                      </a:endParaRPr>
                    </a:p>
                  </a:txBody>
                  <a:tcPr marL="40152" marR="40152" marT="20076" marB="20076" anchor="ctr"/>
                </a:tc>
                <a:tc>
                  <a:txBody>
                    <a:bodyPr/>
                    <a:lstStyle/>
                    <a:p>
                      <a:pPr algn="ctr">
                        <a:buNone/>
                      </a:pPr>
                      <a:r>
                        <a:rPr lang="en-US" sz="800" dirty="0">
                          <a:latin typeface="Calisto MT" panose="02040603050505030304" pitchFamily="18" charset="0"/>
                        </a:rPr>
                        <a:t>Electrophoresis +            immunoprecipitation</a:t>
                      </a:r>
                    </a:p>
                  </a:txBody>
                  <a:tcPr marL="40152" marR="40152" marT="20076" marB="20076" anchor="ctr"/>
                </a:tc>
                <a:tc>
                  <a:txBody>
                    <a:bodyPr/>
                    <a:lstStyle/>
                    <a:p>
                      <a:pPr algn="ctr">
                        <a:buNone/>
                      </a:pPr>
                      <a:r>
                        <a:rPr lang="en-US" sz="800">
                          <a:latin typeface="Calisto MT" panose="02040603050505030304" pitchFamily="18" charset="0"/>
                        </a:rPr>
                        <a:t>Agarose gel</a:t>
                      </a:r>
                    </a:p>
                  </a:txBody>
                  <a:tcPr marL="40152" marR="40152" marT="20076" marB="20076" anchor="ctr"/>
                </a:tc>
                <a:tc>
                  <a:txBody>
                    <a:bodyPr/>
                    <a:lstStyle/>
                    <a:p>
                      <a:pPr algn="ctr">
                        <a:buNone/>
                      </a:pPr>
                      <a:r>
                        <a:rPr lang="en-US" sz="800">
                          <a:latin typeface="Calisto MT" panose="02040603050505030304" pitchFamily="18" charset="0"/>
                        </a:rPr>
                        <a:t>Charge + antibody binding</a:t>
                      </a:r>
                    </a:p>
                  </a:txBody>
                  <a:tcPr marL="40152" marR="40152" marT="20076" marB="20076" anchor="ctr"/>
                </a:tc>
                <a:tc>
                  <a:txBody>
                    <a:bodyPr/>
                    <a:lstStyle/>
                    <a:p>
                      <a:pPr algn="ctr">
                        <a:buNone/>
                      </a:pPr>
                      <a:r>
                        <a:rPr lang="en-US" sz="800" dirty="0">
                          <a:latin typeface="Calisto MT" panose="02040603050505030304" pitchFamily="18" charset="0"/>
                        </a:rPr>
                        <a:t>Monoclonal    </a:t>
                      </a:r>
                      <a:r>
                        <a:rPr lang="en-US" sz="800" dirty="0" err="1">
                          <a:latin typeface="Calisto MT" panose="02040603050505030304" pitchFamily="18" charset="0"/>
                        </a:rPr>
                        <a:t>gammopathie</a:t>
                      </a:r>
                      <a:r>
                        <a:rPr lang="en-US" sz="800" dirty="0">
                          <a:latin typeface="Calisto MT" panose="02040603050505030304" pitchFamily="18" charset="0"/>
                        </a:rPr>
                        <a:t>, SPEP follow-  up</a:t>
                      </a:r>
                    </a:p>
                  </a:txBody>
                  <a:tcPr marL="40152" marR="40152" marT="20076" marB="20076" anchor="ctr"/>
                </a:tc>
                <a:tc>
                  <a:txBody>
                    <a:bodyPr/>
                    <a:lstStyle/>
                    <a:p>
                      <a:pPr algn="ctr">
                        <a:buNone/>
                      </a:pPr>
                      <a:r>
                        <a:rPr lang="en-US" sz="800" dirty="0">
                          <a:latin typeface="Calisto MT" panose="02040603050505030304" pitchFamily="18" charset="0"/>
                        </a:rPr>
                        <a:t>High specificity, detects low         levels</a:t>
                      </a:r>
                    </a:p>
                  </a:txBody>
                  <a:tcPr marL="40152" marR="40152" marT="20076" marB="20076" anchor="ctr"/>
                </a:tc>
                <a:tc>
                  <a:txBody>
                    <a:bodyPr/>
                    <a:lstStyle/>
                    <a:p>
                      <a:pPr algn="ctr">
                        <a:buNone/>
                      </a:pPr>
                      <a:r>
                        <a:rPr lang="en-US" sz="800" dirty="0">
                          <a:latin typeface="Calisto MT" panose="02040603050505030304" pitchFamily="18" charset="0"/>
                        </a:rPr>
                        <a:t>Qualitative only,      expert interpretation</a:t>
                      </a:r>
                    </a:p>
                  </a:txBody>
                  <a:tcPr marL="40152" marR="40152" marT="20076" marB="20076" anchor="ctr"/>
                </a:tc>
                <a:extLst>
                  <a:ext uri="{0D108BD9-81ED-4DB2-BD59-A6C34878D82A}">
                    <a16:rowId xmlns:a16="http://schemas.microsoft.com/office/drawing/2014/main" val="4271889284"/>
                  </a:ext>
                </a:extLst>
              </a:tr>
              <a:tr h="491856">
                <a:tc>
                  <a:txBody>
                    <a:bodyPr/>
                    <a:lstStyle/>
                    <a:p>
                      <a:pPr algn="ctr">
                        <a:buNone/>
                      </a:pPr>
                      <a:r>
                        <a:rPr lang="en-US" sz="800" b="1">
                          <a:latin typeface="Calisto MT" panose="02040603050505030304" pitchFamily="18" charset="0"/>
                        </a:rPr>
                        <a:t>Immunosubtraction (ISUB)</a:t>
                      </a:r>
                      <a:endParaRPr lang="en-US" sz="800">
                        <a:latin typeface="Calisto MT" panose="02040603050505030304" pitchFamily="18" charset="0"/>
                      </a:endParaRPr>
                    </a:p>
                  </a:txBody>
                  <a:tcPr marL="40152" marR="40152" marT="20076" marB="20076" anchor="ctr"/>
                </a:tc>
                <a:tc>
                  <a:txBody>
                    <a:bodyPr/>
                    <a:lstStyle/>
                    <a:p>
                      <a:pPr algn="ctr">
                        <a:buNone/>
                      </a:pPr>
                      <a:r>
                        <a:rPr lang="en-US" sz="800">
                          <a:latin typeface="Calisto MT" panose="02040603050505030304" pitchFamily="18" charset="0"/>
                        </a:rPr>
                        <a:t>Capillary electrophoresis + antisera</a:t>
                      </a:r>
                    </a:p>
                  </a:txBody>
                  <a:tcPr marL="40152" marR="40152" marT="20076" marB="20076" anchor="ctr"/>
                </a:tc>
                <a:tc>
                  <a:txBody>
                    <a:bodyPr/>
                    <a:lstStyle/>
                    <a:p>
                      <a:pPr algn="ctr">
                        <a:buNone/>
                      </a:pPr>
                      <a:r>
                        <a:rPr lang="en-US" sz="800">
                          <a:latin typeface="Calisto MT" panose="02040603050505030304" pitchFamily="18" charset="0"/>
                        </a:rPr>
                        <a:t>Capillary system</a:t>
                      </a:r>
                    </a:p>
                  </a:txBody>
                  <a:tcPr marL="40152" marR="40152" marT="20076" marB="20076" anchor="ctr"/>
                </a:tc>
                <a:tc>
                  <a:txBody>
                    <a:bodyPr/>
                    <a:lstStyle/>
                    <a:p>
                      <a:pPr algn="ctr">
                        <a:buNone/>
                      </a:pPr>
                      <a:r>
                        <a:rPr lang="en-US" sz="800" dirty="0">
                          <a:latin typeface="Calisto MT" panose="02040603050505030304" pitchFamily="18" charset="0"/>
                        </a:rPr>
                        <a:t>Disappearance of   peak</a:t>
                      </a:r>
                    </a:p>
                  </a:txBody>
                  <a:tcPr marL="40152" marR="40152" marT="20076" marB="20076" anchor="ctr"/>
                </a:tc>
                <a:tc>
                  <a:txBody>
                    <a:bodyPr/>
                    <a:lstStyle/>
                    <a:p>
                      <a:pPr algn="ctr">
                        <a:buNone/>
                      </a:pPr>
                      <a:r>
                        <a:rPr lang="en-US" sz="800" dirty="0">
                          <a:latin typeface="Calisto MT" panose="02040603050505030304" pitchFamily="18" charset="0"/>
                        </a:rPr>
                        <a:t>Monoclonal  </a:t>
                      </a:r>
                      <a:r>
                        <a:rPr lang="en-US" sz="800" dirty="0" err="1">
                          <a:latin typeface="Calisto MT" panose="02040603050505030304" pitchFamily="18" charset="0"/>
                        </a:rPr>
                        <a:t>gammopathie</a:t>
                      </a:r>
                      <a:r>
                        <a:rPr lang="en-US" sz="800" dirty="0">
                          <a:latin typeface="Calisto MT" panose="02040603050505030304" pitchFamily="18" charset="0"/>
                        </a:rPr>
                        <a:t>, CE peak ID</a:t>
                      </a:r>
                    </a:p>
                  </a:txBody>
                  <a:tcPr marL="40152" marR="40152" marT="20076" marB="20076" anchor="ctr"/>
                </a:tc>
                <a:tc>
                  <a:txBody>
                    <a:bodyPr/>
                    <a:lstStyle/>
                    <a:p>
                      <a:pPr algn="ctr">
                        <a:buNone/>
                      </a:pPr>
                      <a:r>
                        <a:rPr lang="en-US" sz="800">
                          <a:latin typeface="Calisto MT" panose="02040603050505030304" pitchFamily="18" charset="0"/>
                        </a:rPr>
                        <a:t>Automated, fast, specific</a:t>
                      </a:r>
                    </a:p>
                  </a:txBody>
                  <a:tcPr marL="40152" marR="40152" marT="20076" marB="20076" anchor="ctr"/>
                </a:tc>
                <a:tc>
                  <a:txBody>
                    <a:bodyPr/>
                    <a:lstStyle/>
                    <a:p>
                      <a:pPr algn="ctr">
                        <a:buNone/>
                      </a:pPr>
                      <a:r>
                        <a:rPr lang="en-US" sz="800" dirty="0">
                          <a:latin typeface="Calisto MT" panose="02040603050505030304" pitchFamily="18" charset="0"/>
                        </a:rPr>
                        <a:t>Only detects              immunoglobulins</a:t>
                      </a:r>
                    </a:p>
                  </a:txBody>
                  <a:tcPr marL="40152" marR="40152" marT="20076" marB="20076" anchor="ctr"/>
                </a:tc>
                <a:extLst>
                  <a:ext uri="{0D108BD9-81ED-4DB2-BD59-A6C34878D82A}">
                    <a16:rowId xmlns:a16="http://schemas.microsoft.com/office/drawing/2014/main" val="2493532243"/>
                  </a:ext>
                </a:extLst>
              </a:tr>
              <a:tr h="582197">
                <a:tc>
                  <a:txBody>
                    <a:bodyPr/>
                    <a:lstStyle/>
                    <a:p>
                      <a:pPr algn="ctr">
                        <a:buNone/>
                      </a:pPr>
                      <a:r>
                        <a:rPr lang="en-US" sz="800" b="1">
                          <a:latin typeface="Calisto MT" panose="02040603050505030304" pitchFamily="18" charset="0"/>
                        </a:rPr>
                        <a:t>SDS-PAGE</a:t>
                      </a:r>
                      <a:endParaRPr lang="en-US" sz="800">
                        <a:latin typeface="Calisto MT" panose="02040603050505030304" pitchFamily="18" charset="0"/>
                      </a:endParaRPr>
                    </a:p>
                  </a:txBody>
                  <a:tcPr marL="40152" marR="40152" marT="20076" marB="20076" anchor="ctr"/>
                </a:tc>
                <a:tc>
                  <a:txBody>
                    <a:bodyPr/>
                    <a:lstStyle/>
                    <a:p>
                      <a:pPr algn="ctr">
                        <a:buNone/>
                      </a:pPr>
                      <a:r>
                        <a:rPr lang="en-US" sz="800" dirty="0">
                          <a:latin typeface="Calisto MT" panose="02040603050505030304" pitchFamily="18" charset="0"/>
                        </a:rPr>
                        <a:t>Denatured proteins       migrate by size</a:t>
                      </a:r>
                    </a:p>
                  </a:txBody>
                  <a:tcPr marL="40152" marR="40152" marT="20076" marB="20076" anchor="ctr"/>
                </a:tc>
                <a:tc>
                  <a:txBody>
                    <a:bodyPr/>
                    <a:lstStyle/>
                    <a:p>
                      <a:pPr algn="ctr">
                        <a:buNone/>
                      </a:pPr>
                      <a:r>
                        <a:rPr lang="en-US" sz="800">
                          <a:latin typeface="Calisto MT" panose="02040603050505030304" pitchFamily="18" charset="0"/>
                        </a:rPr>
                        <a:t>Polyacrylamide gel</a:t>
                      </a:r>
                    </a:p>
                  </a:txBody>
                  <a:tcPr marL="40152" marR="40152" marT="20076" marB="20076" anchor="ctr"/>
                </a:tc>
                <a:tc>
                  <a:txBody>
                    <a:bodyPr/>
                    <a:lstStyle/>
                    <a:p>
                      <a:pPr algn="ctr">
                        <a:buNone/>
                      </a:pPr>
                      <a:r>
                        <a:rPr lang="en-US" sz="800" dirty="0">
                          <a:latin typeface="Calisto MT" panose="02040603050505030304" pitchFamily="18" charset="0"/>
                        </a:rPr>
                        <a:t>Size only                 (uniform charge)</a:t>
                      </a:r>
                    </a:p>
                  </a:txBody>
                  <a:tcPr marL="40152" marR="40152" marT="20076" marB="20076" anchor="ctr"/>
                </a:tc>
                <a:tc>
                  <a:txBody>
                    <a:bodyPr/>
                    <a:lstStyle/>
                    <a:p>
                      <a:pPr algn="ctr">
                        <a:buNone/>
                      </a:pPr>
                      <a:r>
                        <a:rPr lang="en-US" sz="800" dirty="0">
                          <a:latin typeface="Calisto MT" panose="02040603050505030304" pitchFamily="18" charset="0"/>
                        </a:rPr>
                        <a:t>Protein size   estimation,    purity,          Western blot</a:t>
                      </a:r>
                    </a:p>
                  </a:txBody>
                  <a:tcPr marL="40152" marR="40152" marT="20076" marB="20076" anchor="ctr"/>
                </a:tc>
                <a:tc>
                  <a:txBody>
                    <a:bodyPr/>
                    <a:lstStyle/>
                    <a:p>
                      <a:pPr algn="ctr">
                        <a:buNone/>
                      </a:pPr>
                      <a:r>
                        <a:rPr lang="en-US" sz="800">
                          <a:latin typeface="Calisto MT" panose="02040603050505030304" pitchFamily="18" charset="0"/>
                        </a:rPr>
                        <a:t>High resolution, standardized</a:t>
                      </a:r>
                    </a:p>
                  </a:txBody>
                  <a:tcPr marL="40152" marR="40152" marT="20076" marB="20076" anchor="ctr"/>
                </a:tc>
                <a:tc>
                  <a:txBody>
                    <a:bodyPr/>
                    <a:lstStyle/>
                    <a:p>
                      <a:pPr algn="ctr">
                        <a:buNone/>
                      </a:pPr>
                      <a:r>
                        <a:rPr lang="pt-BR" sz="800" dirty="0">
                          <a:latin typeface="Calisto MT" panose="02040603050505030304" pitchFamily="18" charset="0"/>
                        </a:rPr>
                        <a:t>Denatures proteins, no functional info</a:t>
                      </a:r>
                    </a:p>
                  </a:txBody>
                  <a:tcPr marL="40152" marR="40152" marT="20076" marB="20076" anchor="ctr"/>
                </a:tc>
                <a:extLst>
                  <a:ext uri="{0D108BD9-81ED-4DB2-BD59-A6C34878D82A}">
                    <a16:rowId xmlns:a16="http://schemas.microsoft.com/office/drawing/2014/main" val="3416332198"/>
                  </a:ext>
                </a:extLst>
              </a:tr>
            </a:tbl>
          </a:graphicData>
        </a:graphic>
      </p:graphicFrame>
    </p:spTree>
    <p:extLst>
      <p:ext uri="{BB962C8B-B14F-4D97-AF65-F5344CB8AC3E}">
        <p14:creationId xmlns:p14="http://schemas.microsoft.com/office/powerpoint/2010/main" val="399974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8A55DB-1823-020F-04E1-D7DB508B9B64}"/>
              </a:ext>
            </a:extLst>
          </p:cNvPr>
          <p:cNvSpPr txBox="1"/>
          <p:nvPr/>
        </p:nvSpPr>
        <p:spPr>
          <a:xfrm>
            <a:off x="2060848" y="123478"/>
            <a:ext cx="2988332" cy="338554"/>
          </a:xfrm>
          <a:prstGeom prst="rect">
            <a:avLst/>
          </a:prstGeom>
          <a:noFill/>
        </p:spPr>
        <p:txBody>
          <a:bodyPr wrap="square">
            <a:spAutoFit/>
          </a:bodyPr>
          <a:lstStyle/>
          <a:p>
            <a:r>
              <a:rPr kumimoji="0" lang="en-US" altLang="ko-KR" sz="1600" b="1" i="0" u="none" strike="noStrike" kern="1200" cap="none" spc="0" normalizeH="0" baseline="0" noProof="0" dirty="0">
                <a:ln>
                  <a:noFill/>
                </a:ln>
                <a:solidFill>
                  <a:prstClr val="white"/>
                </a:solidFill>
                <a:effectLst/>
                <a:uLnTx/>
                <a:uFillTx/>
                <a:latin typeface="Calisto MT" panose="02040603050505030304" pitchFamily="18" charset="0"/>
                <a:cs typeface="Arial" pitchFamily="34" charset="0"/>
              </a:rPr>
              <a:t>Normal SPEP and percents</a:t>
            </a:r>
            <a:endParaRPr lang="en-US" sz="4000" dirty="0"/>
          </a:p>
        </p:txBody>
      </p:sp>
      <p:pic>
        <p:nvPicPr>
          <p:cNvPr id="6" name="Picture 5">
            <a:extLst>
              <a:ext uri="{FF2B5EF4-FFF2-40B4-BE49-F238E27FC236}">
                <a16:creationId xmlns:a16="http://schemas.microsoft.com/office/drawing/2014/main" id="{6C41DAA7-8370-CCDE-B27C-F8F931CBB1AC}"/>
              </a:ext>
            </a:extLst>
          </p:cNvPr>
          <p:cNvPicPr>
            <a:picLocks noChangeAspect="1"/>
          </p:cNvPicPr>
          <p:nvPr/>
        </p:nvPicPr>
        <p:blipFill>
          <a:blip r:embed="rId2"/>
          <a:srcRect t="10365" r="79881" b="51468"/>
          <a:stretch>
            <a:fillRect/>
          </a:stretch>
        </p:blipFill>
        <p:spPr>
          <a:xfrm>
            <a:off x="4581128" y="1347614"/>
            <a:ext cx="1437717" cy="2808312"/>
          </a:xfrm>
          <a:prstGeom prst="rect">
            <a:avLst/>
          </a:prstGeom>
        </p:spPr>
      </p:pic>
      <p:pic>
        <p:nvPicPr>
          <p:cNvPr id="7" name="Picture 6">
            <a:extLst>
              <a:ext uri="{FF2B5EF4-FFF2-40B4-BE49-F238E27FC236}">
                <a16:creationId xmlns:a16="http://schemas.microsoft.com/office/drawing/2014/main" id="{9CE24329-BF16-7984-203F-5551457FDE35}"/>
              </a:ext>
            </a:extLst>
          </p:cNvPr>
          <p:cNvPicPr>
            <a:picLocks noChangeAspect="1"/>
          </p:cNvPicPr>
          <p:nvPr/>
        </p:nvPicPr>
        <p:blipFill>
          <a:blip r:embed="rId3"/>
          <a:srcRect r="51326"/>
          <a:stretch>
            <a:fillRect/>
          </a:stretch>
        </p:blipFill>
        <p:spPr>
          <a:xfrm>
            <a:off x="404664" y="709811"/>
            <a:ext cx="3888432" cy="4083918"/>
          </a:xfrm>
          <a:prstGeom prst="rect">
            <a:avLst/>
          </a:prstGeom>
        </p:spPr>
      </p:pic>
    </p:spTree>
    <p:extLst>
      <p:ext uri="{BB962C8B-B14F-4D97-AF65-F5344CB8AC3E}">
        <p14:creationId xmlns:p14="http://schemas.microsoft.com/office/powerpoint/2010/main" val="297531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altLang="ko-KR" dirty="0">
                <a:latin typeface="Calisto MT" panose="02040603050505030304" pitchFamily="18" charset="0"/>
              </a:rPr>
              <a:t>Technical Factors</a:t>
            </a:r>
          </a:p>
        </p:txBody>
      </p:sp>
    </p:spTree>
    <p:extLst>
      <p:ext uri="{BB962C8B-B14F-4D97-AF65-F5344CB8AC3E}">
        <p14:creationId xmlns:p14="http://schemas.microsoft.com/office/powerpoint/2010/main" val="390994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C1767BA-758B-ADC0-8C6D-B2AA211E9645}"/>
              </a:ext>
            </a:extLst>
          </p:cNvPr>
          <p:cNvGraphicFramePr>
            <a:graphicFrameLocks noGrp="1"/>
          </p:cNvGraphicFramePr>
          <p:nvPr>
            <p:extLst>
              <p:ext uri="{D42A27DB-BD31-4B8C-83A1-F6EECF244321}">
                <p14:modId xmlns:p14="http://schemas.microsoft.com/office/powerpoint/2010/main" val="2513837472"/>
              </p:ext>
            </p:extLst>
          </p:nvPr>
        </p:nvGraphicFramePr>
        <p:xfrm>
          <a:off x="44624" y="908791"/>
          <a:ext cx="6768752" cy="3297650"/>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4010225249"/>
                    </a:ext>
                  </a:extLst>
                </a:gridCol>
                <a:gridCol w="2520280">
                  <a:extLst>
                    <a:ext uri="{9D8B030D-6E8A-4147-A177-3AD203B41FA5}">
                      <a16:colId xmlns:a16="http://schemas.microsoft.com/office/drawing/2014/main" val="3656805396"/>
                    </a:ext>
                  </a:extLst>
                </a:gridCol>
                <a:gridCol w="2808312">
                  <a:extLst>
                    <a:ext uri="{9D8B030D-6E8A-4147-A177-3AD203B41FA5}">
                      <a16:colId xmlns:a16="http://schemas.microsoft.com/office/drawing/2014/main" val="2105319984"/>
                    </a:ext>
                  </a:extLst>
                </a:gridCol>
              </a:tblGrid>
              <a:tr h="253952">
                <a:tc>
                  <a:txBody>
                    <a:bodyPr/>
                    <a:lstStyle/>
                    <a:p>
                      <a:pPr algn="ctr">
                        <a:buNone/>
                      </a:pPr>
                      <a:r>
                        <a:rPr lang="en-US" sz="1200" b="1" dirty="0">
                          <a:latin typeface="Calisto MT" panose="02040603050505030304" pitchFamily="18" charset="0"/>
                        </a:rPr>
                        <a:t>Factor Category</a:t>
                      </a:r>
                    </a:p>
                  </a:txBody>
                  <a:tcPr marL="78139" marR="78139" marT="39070" marB="39070" anchor="ctr"/>
                </a:tc>
                <a:tc>
                  <a:txBody>
                    <a:bodyPr/>
                    <a:lstStyle/>
                    <a:p>
                      <a:pPr algn="ctr">
                        <a:buNone/>
                      </a:pPr>
                      <a:r>
                        <a:rPr lang="en-US" sz="1200" b="1" dirty="0">
                          <a:latin typeface="Calisto MT" panose="02040603050505030304" pitchFamily="18" charset="0"/>
                        </a:rPr>
                        <a:t>Key Variables</a:t>
                      </a:r>
                    </a:p>
                  </a:txBody>
                  <a:tcPr marL="78139" marR="78139" marT="39070" marB="39070" anchor="ctr"/>
                </a:tc>
                <a:tc>
                  <a:txBody>
                    <a:bodyPr/>
                    <a:lstStyle/>
                    <a:p>
                      <a:pPr algn="ctr">
                        <a:buNone/>
                      </a:pPr>
                      <a:r>
                        <a:rPr lang="en-US" sz="1200" b="1" dirty="0">
                          <a:latin typeface="Calisto MT" panose="02040603050505030304" pitchFamily="18" charset="0"/>
                        </a:rPr>
                        <a:t>Impact on SPE Results</a:t>
                      </a:r>
                    </a:p>
                  </a:txBody>
                  <a:tcPr marL="78139" marR="78139" marT="39070" marB="39070" anchor="ctr"/>
                </a:tc>
                <a:extLst>
                  <a:ext uri="{0D108BD9-81ED-4DB2-BD59-A6C34878D82A}">
                    <a16:rowId xmlns:a16="http://schemas.microsoft.com/office/drawing/2014/main" val="3570886427"/>
                  </a:ext>
                </a:extLst>
              </a:tr>
              <a:tr h="429766">
                <a:tc>
                  <a:txBody>
                    <a:bodyPr/>
                    <a:lstStyle/>
                    <a:p>
                      <a:pPr algn="ctr">
                        <a:buNone/>
                      </a:pPr>
                      <a:r>
                        <a:rPr lang="en-US" sz="1200" dirty="0">
                          <a:latin typeface="Calisto MT" panose="02040603050505030304" pitchFamily="18" charset="0"/>
                        </a:rPr>
                        <a:t>Sample Quality</a:t>
                      </a:r>
                    </a:p>
                  </a:txBody>
                  <a:tcPr marL="78139" marR="78139" marT="39070" marB="39070" anchor="ctr"/>
                </a:tc>
                <a:tc>
                  <a:txBody>
                    <a:bodyPr/>
                    <a:lstStyle/>
                    <a:p>
                      <a:pPr algn="ctr">
                        <a:buNone/>
                      </a:pPr>
                      <a:r>
                        <a:rPr lang="en-US" sz="1200">
                          <a:latin typeface="Calisto MT" panose="02040603050505030304" pitchFamily="18" charset="0"/>
                        </a:rPr>
                        <a:t>Hemolysis, lipemia, icterus</a:t>
                      </a:r>
                    </a:p>
                  </a:txBody>
                  <a:tcPr marL="78139" marR="78139" marT="39070" marB="39070" anchor="ctr"/>
                </a:tc>
                <a:tc>
                  <a:txBody>
                    <a:bodyPr/>
                    <a:lstStyle/>
                    <a:p>
                      <a:pPr algn="ctr">
                        <a:buNone/>
                      </a:pPr>
                      <a:r>
                        <a:rPr lang="en-US" sz="1200" dirty="0">
                          <a:latin typeface="Calisto MT" panose="02040603050505030304" pitchFamily="18" charset="0"/>
                        </a:rPr>
                        <a:t>Band distortion, false peaks</a:t>
                      </a:r>
                    </a:p>
                  </a:txBody>
                  <a:tcPr marL="78139" marR="78139" marT="39070" marB="39070" anchor="ctr"/>
                </a:tc>
                <a:extLst>
                  <a:ext uri="{0D108BD9-81ED-4DB2-BD59-A6C34878D82A}">
                    <a16:rowId xmlns:a16="http://schemas.microsoft.com/office/drawing/2014/main" val="374554010"/>
                  </a:ext>
                </a:extLst>
              </a:tr>
              <a:tr h="429766">
                <a:tc>
                  <a:txBody>
                    <a:bodyPr/>
                    <a:lstStyle/>
                    <a:p>
                      <a:pPr algn="ctr">
                        <a:buNone/>
                      </a:pPr>
                      <a:r>
                        <a:rPr lang="en-US" sz="1200" dirty="0">
                          <a:latin typeface="Calisto MT" panose="02040603050505030304" pitchFamily="18" charset="0"/>
                        </a:rPr>
                        <a:t>Medium</a:t>
                      </a:r>
                    </a:p>
                  </a:txBody>
                  <a:tcPr marL="78139" marR="78139" marT="39070" marB="39070" anchor="ctr"/>
                </a:tc>
                <a:tc>
                  <a:txBody>
                    <a:bodyPr/>
                    <a:lstStyle/>
                    <a:p>
                      <a:pPr algn="ctr">
                        <a:buNone/>
                      </a:pPr>
                      <a:r>
                        <a:rPr lang="en-US" sz="1200">
                          <a:latin typeface="Calisto MT" panose="02040603050505030304" pitchFamily="18" charset="0"/>
                        </a:rPr>
                        <a:t>Gel type, concentration, uniformity</a:t>
                      </a:r>
                    </a:p>
                  </a:txBody>
                  <a:tcPr marL="78139" marR="78139" marT="39070" marB="39070" anchor="ctr"/>
                </a:tc>
                <a:tc>
                  <a:txBody>
                    <a:bodyPr/>
                    <a:lstStyle/>
                    <a:p>
                      <a:pPr algn="ctr">
                        <a:buNone/>
                      </a:pPr>
                      <a:r>
                        <a:rPr lang="en-US" sz="1200" dirty="0">
                          <a:latin typeface="Calisto MT" panose="02040603050505030304" pitchFamily="18" charset="0"/>
                        </a:rPr>
                        <a:t>Resolution and migration consistency</a:t>
                      </a:r>
                    </a:p>
                  </a:txBody>
                  <a:tcPr marL="78139" marR="78139" marT="39070" marB="39070" anchor="ctr"/>
                </a:tc>
                <a:extLst>
                  <a:ext uri="{0D108BD9-81ED-4DB2-BD59-A6C34878D82A}">
                    <a16:rowId xmlns:a16="http://schemas.microsoft.com/office/drawing/2014/main" val="3844846688"/>
                  </a:ext>
                </a:extLst>
              </a:tr>
              <a:tr h="429766">
                <a:tc>
                  <a:txBody>
                    <a:bodyPr/>
                    <a:lstStyle/>
                    <a:p>
                      <a:pPr algn="ctr">
                        <a:buNone/>
                      </a:pPr>
                      <a:r>
                        <a:rPr lang="en-US" sz="1200" dirty="0">
                          <a:latin typeface="Calisto MT" panose="02040603050505030304" pitchFamily="18" charset="0"/>
                        </a:rPr>
                        <a:t>Buffer System</a:t>
                      </a:r>
                    </a:p>
                  </a:txBody>
                  <a:tcPr marL="78139" marR="78139" marT="39070" marB="39070" anchor="ctr"/>
                </a:tc>
                <a:tc>
                  <a:txBody>
                    <a:bodyPr/>
                    <a:lstStyle/>
                    <a:p>
                      <a:pPr algn="ctr">
                        <a:buNone/>
                      </a:pPr>
                      <a:r>
                        <a:rPr lang="en-US" sz="1200">
                          <a:latin typeface="Calisto MT" panose="02040603050505030304" pitchFamily="18" charset="0"/>
                        </a:rPr>
                        <a:t>pH, ionic strength, temperature</a:t>
                      </a:r>
                    </a:p>
                  </a:txBody>
                  <a:tcPr marL="78139" marR="78139" marT="39070" marB="39070" anchor="ctr"/>
                </a:tc>
                <a:tc>
                  <a:txBody>
                    <a:bodyPr/>
                    <a:lstStyle/>
                    <a:p>
                      <a:pPr algn="ctr">
                        <a:buNone/>
                      </a:pPr>
                      <a:r>
                        <a:rPr lang="en-US" sz="1200" dirty="0">
                          <a:latin typeface="Calisto MT" panose="02040603050505030304" pitchFamily="18" charset="0"/>
                        </a:rPr>
                        <a:t>Protein charge and migration speed</a:t>
                      </a:r>
                    </a:p>
                  </a:txBody>
                  <a:tcPr marL="78139" marR="78139" marT="39070" marB="39070" anchor="ctr"/>
                </a:tc>
                <a:extLst>
                  <a:ext uri="{0D108BD9-81ED-4DB2-BD59-A6C34878D82A}">
                    <a16:rowId xmlns:a16="http://schemas.microsoft.com/office/drawing/2014/main" val="3076542490"/>
                  </a:ext>
                </a:extLst>
              </a:tr>
              <a:tr h="429766">
                <a:tc>
                  <a:txBody>
                    <a:bodyPr/>
                    <a:lstStyle/>
                    <a:p>
                      <a:pPr algn="ctr">
                        <a:buNone/>
                      </a:pPr>
                      <a:r>
                        <a:rPr lang="en-US" sz="1200" dirty="0">
                          <a:latin typeface="Calisto MT" panose="02040603050505030304" pitchFamily="18" charset="0"/>
                        </a:rPr>
                        <a:t>Voltage &amp; Current</a:t>
                      </a:r>
                    </a:p>
                  </a:txBody>
                  <a:tcPr marL="78139" marR="78139" marT="39070" marB="39070" anchor="ctr"/>
                </a:tc>
                <a:tc>
                  <a:txBody>
                    <a:bodyPr/>
                    <a:lstStyle/>
                    <a:p>
                      <a:pPr algn="ctr">
                        <a:buNone/>
                      </a:pPr>
                      <a:r>
                        <a:rPr lang="en-US" sz="1200">
                          <a:latin typeface="Calisto MT" panose="02040603050505030304" pitchFamily="18" charset="0"/>
                        </a:rPr>
                        <a:t>Voltage level, run time</a:t>
                      </a:r>
                    </a:p>
                  </a:txBody>
                  <a:tcPr marL="78139" marR="78139" marT="39070" marB="39070" anchor="ctr"/>
                </a:tc>
                <a:tc>
                  <a:txBody>
                    <a:bodyPr/>
                    <a:lstStyle/>
                    <a:p>
                      <a:pPr algn="ctr">
                        <a:buNone/>
                      </a:pPr>
                      <a:r>
                        <a:rPr lang="en-US" sz="1200" dirty="0">
                          <a:latin typeface="Calisto MT" panose="02040603050505030304" pitchFamily="18" charset="0"/>
                        </a:rPr>
                        <a:t>Separation quality, overheating risk</a:t>
                      </a:r>
                    </a:p>
                  </a:txBody>
                  <a:tcPr marL="78139" marR="78139" marT="39070" marB="39070" anchor="ctr"/>
                </a:tc>
                <a:extLst>
                  <a:ext uri="{0D108BD9-81ED-4DB2-BD59-A6C34878D82A}">
                    <a16:rowId xmlns:a16="http://schemas.microsoft.com/office/drawing/2014/main" val="907403281"/>
                  </a:ext>
                </a:extLst>
              </a:tr>
              <a:tr h="429766">
                <a:tc>
                  <a:txBody>
                    <a:bodyPr/>
                    <a:lstStyle/>
                    <a:p>
                      <a:pPr algn="ctr">
                        <a:buNone/>
                      </a:pPr>
                      <a:r>
                        <a:rPr lang="en-US" sz="1200" dirty="0">
                          <a:latin typeface="Calisto MT" panose="02040603050505030304" pitchFamily="18" charset="0"/>
                        </a:rPr>
                        <a:t>Application               Technique</a:t>
                      </a:r>
                    </a:p>
                  </a:txBody>
                  <a:tcPr marL="78139" marR="78139" marT="39070" marB="39070" anchor="ctr"/>
                </a:tc>
                <a:tc>
                  <a:txBody>
                    <a:bodyPr/>
                    <a:lstStyle/>
                    <a:p>
                      <a:pPr algn="ctr">
                        <a:buNone/>
                      </a:pPr>
                      <a:r>
                        <a:rPr lang="en-US" sz="1200" dirty="0" err="1">
                          <a:latin typeface="Calisto MT" panose="02040603050505030304" pitchFamily="18" charset="0"/>
                        </a:rPr>
                        <a:t>Plasma,Sample</a:t>
                      </a:r>
                      <a:r>
                        <a:rPr lang="en-US" sz="1200" dirty="0">
                          <a:latin typeface="Calisto MT" panose="02040603050505030304" pitchFamily="18" charset="0"/>
                        </a:rPr>
                        <a:t> volume, positioning</a:t>
                      </a:r>
                    </a:p>
                  </a:txBody>
                  <a:tcPr marL="78139" marR="78139" marT="39070" marB="39070" anchor="ctr"/>
                </a:tc>
                <a:tc>
                  <a:txBody>
                    <a:bodyPr/>
                    <a:lstStyle/>
                    <a:p>
                      <a:pPr algn="ctr">
                        <a:buNone/>
                      </a:pPr>
                      <a:r>
                        <a:rPr lang="en-US" sz="1200" dirty="0">
                          <a:latin typeface="Calisto MT" panose="02040603050505030304" pitchFamily="18" charset="0"/>
                        </a:rPr>
                        <a:t>Band sharpness and symmetry</a:t>
                      </a:r>
                    </a:p>
                  </a:txBody>
                  <a:tcPr marL="78139" marR="78139" marT="39070" marB="39070" anchor="ctr"/>
                </a:tc>
                <a:extLst>
                  <a:ext uri="{0D108BD9-81ED-4DB2-BD59-A6C34878D82A}">
                    <a16:rowId xmlns:a16="http://schemas.microsoft.com/office/drawing/2014/main" val="220236812"/>
                  </a:ext>
                </a:extLst>
              </a:tr>
              <a:tr h="429766">
                <a:tc>
                  <a:txBody>
                    <a:bodyPr/>
                    <a:lstStyle/>
                    <a:p>
                      <a:pPr algn="ctr">
                        <a:buNone/>
                      </a:pPr>
                      <a:r>
                        <a:rPr lang="en-US" sz="1200" dirty="0">
                          <a:latin typeface="Calisto MT" panose="02040603050505030304" pitchFamily="18" charset="0"/>
                        </a:rPr>
                        <a:t>Staining &amp;              Visualization</a:t>
                      </a:r>
                    </a:p>
                  </a:txBody>
                  <a:tcPr marL="78139" marR="78139" marT="39070" marB="39070" anchor="ctr"/>
                </a:tc>
                <a:tc>
                  <a:txBody>
                    <a:bodyPr/>
                    <a:lstStyle/>
                    <a:p>
                      <a:pPr algn="ctr">
                        <a:buNone/>
                      </a:pPr>
                      <a:r>
                        <a:rPr lang="en-US" sz="1200" dirty="0">
                          <a:latin typeface="Calisto MT" panose="02040603050505030304" pitchFamily="18" charset="0"/>
                        </a:rPr>
                        <a:t>Stain type, timing, destaining</a:t>
                      </a:r>
                    </a:p>
                  </a:txBody>
                  <a:tcPr marL="78139" marR="78139" marT="39070" marB="39070" anchor="ctr"/>
                </a:tc>
                <a:tc>
                  <a:txBody>
                    <a:bodyPr/>
                    <a:lstStyle/>
                    <a:p>
                      <a:pPr algn="ctr">
                        <a:buNone/>
                      </a:pPr>
                      <a:r>
                        <a:rPr lang="en-US" sz="1200" dirty="0">
                          <a:latin typeface="Calisto MT" panose="02040603050505030304" pitchFamily="18" charset="0"/>
                        </a:rPr>
                        <a:t>Band visibility and contrast</a:t>
                      </a:r>
                    </a:p>
                  </a:txBody>
                  <a:tcPr marL="78139" marR="78139" marT="39070" marB="39070" anchor="ctr"/>
                </a:tc>
                <a:extLst>
                  <a:ext uri="{0D108BD9-81ED-4DB2-BD59-A6C34878D82A}">
                    <a16:rowId xmlns:a16="http://schemas.microsoft.com/office/drawing/2014/main" val="54102779"/>
                  </a:ext>
                </a:extLst>
              </a:tr>
              <a:tr h="429766">
                <a:tc>
                  <a:txBody>
                    <a:bodyPr/>
                    <a:lstStyle/>
                    <a:p>
                      <a:pPr algn="ctr">
                        <a:buNone/>
                      </a:pPr>
                      <a:r>
                        <a:rPr lang="en-US" sz="1200" dirty="0">
                          <a:latin typeface="Calisto MT" panose="02040603050505030304" pitchFamily="18" charset="0"/>
                        </a:rPr>
                        <a:t>Densitometry</a:t>
                      </a:r>
                    </a:p>
                  </a:txBody>
                  <a:tcPr marL="78139" marR="78139" marT="39070" marB="39070" anchor="ctr"/>
                </a:tc>
                <a:tc>
                  <a:txBody>
                    <a:bodyPr/>
                    <a:lstStyle/>
                    <a:p>
                      <a:pPr algn="ctr">
                        <a:buNone/>
                      </a:pPr>
                      <a:r>
                        <a:rPr lang="en-US" sz="1200" dirty="0">
                          <a:latin typeface="Calisto MT" panose="02040603050505030304" pitchFamily="18" charset="0"/>
                        </a:rPr>
                        <a:t>Scanner, software, operator skill</a:t>
                      </a:r>
                    </a:p>
                  </a:txBody>
                  <a:tcPr marL="78139" marR="78139" marT="39070" marB="39070" anchor="ctr"/>
                </a:tc>
                <a:tc>
                  <a:txBody>
                    <a:bodyPr/>
                    <a:lstStyle/>
                    <a:p>
                      <a:pPr algn="ctr">
                        <a:buNone/>
                      </a:pPr>
                      <a:r>
                        <a:rPr lang="en-US" sz="1200" dirty="0">
                          <a:latin typeface="Calisto MT" panose="02040603050505030304" pitchFamily="18" charset="0"/>
                        </a:rPr>
                        <a:t>Quantitative accuracy and interpretation</a:t>
                      </a:r>
                    </a:p>
                  </a:txBody>
                  <a:tcPr marL="78139" marR="78139" marT="39070" marB="39070" anchor="ctr"/>
                </a:tc>
                <a:extLst>
                  <a:ext uri="{0D108BD9-81ED-4DB2-BD59-A6C34878D82A}">
                    <a16:rowId xmlns:a16="http://schemas.microsoft.com/office/drawing/2014/main" val="2782058514"/>
                  </a:ext>
                </a:extLst>
              </a:tr>
            </a:tbl>
          </a:graphicData>
        </a:graphic>
      </p:graphicFrame>
      <p:sp>
        <p:nvSpPr>
          <p:cNvPr id="9" name="Text Placeholder 1">
            <a:extLst>
              <a:ext uri="{FF2B5EF4-FFF2-40B4-BE49-F238E27FC236}">
                <a16:creationId xmlns:a16="http://schemas.microsoft.com/office/drawing/2014/main" id="{29209BB3-5F02-25F8-7D2A-13973DC24820}"/>
              </a:ext>
            </a:extLst>
          </p:cNvPr>
          <p:cNvSpPr txBox="1">
            <a:spLocks/>
          </p:cNvSpPr>
          <p:nvPr/>
        </p:nvSpPr>
        <p:spPr>
          <a:xfrm>
            <a:off x="1790026" y="51470"/>
            <a:ext cx="3429000" cy="576064"/>
          </a:xfrm>
          <a:prstGeom prst="rect">
            <a:avLst/>
          </a:prstGeom>
        </p:spPr>
        <p:txBody>
          <a:bodyPr/>
          <a:lst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ltLang="ko-KR" dirty="0">
                <a:latin typeface="Calisto MT" panose="02040603050505030304" pitchFamily="18" charset="0"/>
              </a:rPr>
              <a:t>Technical Factors</a:t>
            </a:r>
          </a:p>
        </p:txBody>
      </p:sp>
    </p:spTree>
    <p:extLst>
      <p:ext uri="{BB962C8B-B14F-4D97-AF65-F5344CB8AC3E}">
        <p14:creationId xmlns:p14="http://schemas.microsoft.com/office/powerpoint/2010/main" val="368022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altLang="ko-KR" dirty="0">
                <a:latin typeface="Calisto MT" panose="02040603050505030304" pitchFamily="18" charset="0"/>
              </a:rPr>
              <a:t>Biological &amp; physiological Factors</a:t>
            </a:r>
          </a:p>
        </p:txBody>
      </p:sp>
    </p:spTree>
    <p:extLst>
      <p:ext uri="{BB962C8B-B14F-4D97-AF65-F5344CB8AC3E}">
        <p14:creationId xmlns:p14="http://schemas.microsoft.com/office/powerpoint/2010/main" val="407361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335378" y="1923678"/>
            <a:ext cx="2187243" cy="584775"/>
          </a:xfrm>
          <a:prstGeom prst="rect">
            <a:avLst/>
          </a:prstGeom>
          <a:noFill/>
        </p:spPr>
        <p:txBody>
          <a:bodyPr wrap="square" rtlCol="0">
            <a:spAutoFit/>
          </a:bodyPr>
          <a:lstStyle/>
          <a:p>
            <a:pPr marL="0" marR="0" lvl="0" indent="0" algn="ctr" defTabSz="6858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1600" b="0" i="0" u="none" strike="noStrike" kern="1200" cap="none" spc="0" normalizeH="0" baseline="0" noProof="0" dirty="0">
                <a:ln>
                  <a:noFill/>
                </a:ln>
                <a:solidFill>
                  <a:prstClr val="white"/>
                </a:solidFill>
                <a:effectLst/>
                <a:uLnTx/>
                <a:uFillTx/>
                <a:latin typeface="Calisto MT" panose="02040603050505030304" pitchFamily="18" charset="0"/>
                <a:cs typeface="Arial" pitchFamily="34" charset="0"/>
              </a:rPr>
              <a:t>Biological &amp; physiological Factors</a:t>
            </a:r>
          </a:p>
        </p:txBody>
      </p:sp>
      <p:sp>
        <p:nvSpPr>
          <p:cNvPr id="13" name="TextBox 12"/>
          <p:cNvSpPr txBox="1"/>
          <p:nvPr/>
        </p:nvSpPr>
        <p:spPr>
          <a:xfrm>
            <a:off x="2346410" y="2571750"/>
            <a:ext cx="1944216" cy="1061829"/>
          </a:xfrm>
          <a:prstGeom prst="rect">
            <a:avLst/>
          </a:prstGeom>
          <a:noFill/>
        </p:spPr>
        <p:txBody>
          <a:bodyPr wrap="square" rtlCol="0">
            <a:spAutoFit/>
          </a:bodyPr>
          <a:lstStyle/>
          <a:p>
            <a:pPr marL="228600" indent="-228600">
              <a:buFont typeface="+mj-lt"/>
              <a:buAutoNum type="arabicPeriod"/>
            </a:pPr>
            <a:r>
              <a:rPr lang="en-US" altLang="ko-KR" sz="900" dirty="0">
                <a:solidFill>
                  <a:schemeClr val="bg1"/>
                </a:solidFill>
                <a:latin typeface="Calisto MT" panose="02040603050505030304" pitchFamily="18" charset="0"/>
                <a:cs typeface="Arial" pitchFamily="34" charset="0"/>
              </a:rPr>
              <a:t>Age</a:t>
            </a:r>
          </a:p>
          <a:p>
            <a:pPr marL="228600" indent="-228600">
              <a:buFont typeface="+mj-lt"/>
              <a:buAutoNum type="arabicPeriod"/>
            </a:pPr>
            <a:r>
              <a:rPr lang="en-US" altLang="ko-KR" sz="900" dirty="0">
                <a:solidFill>
                  <a:schemeClr val="bg1"/>
                </a:solidFill>
                <a:latin typeface="Calisto MT" panose="02040603050505030304" pitchFamily="18" charset="0"/>
                <a:cs typeface="Arial" pitchFamily="34" charset="0"/>
              </a:rPr>
              <a:t>Sex</a:t>
            </a:r>
          </a:p>
          <a:p>
            <a:pPr marL="228600" indent="-228600">
              <a:buFont typeface="+mj-lt"/>
              <a:buAutoNum type="arabicPeriod"/>
            </a:pPr>
            <a:r>
              <a:rPr lang="en-US" altLang="ko-KR" sz="900" dirty="0">
                <a:solidFill>
                  <a:schemeClr val="bg1"/>
                </a:solidFill>
                <a:latin typeface="Calisto MT" panose="02040603050505030304" pitchFamily="18" charset="0"/>
                <a:cs typeface="Arial" pitchFamily="34" charset="0"/>
              </a:rPr>
              <a:t>Pregnancy</a:t>
            </a:r>
          </a:p>
          <a:p>
            <a:pPr marL="228600" indent="-228600">
              <a:buFont typeface="+mj-lt"/>
              <a:buAutoNum type="arabicPeriod"/>
            </a:pPr>
            <a:r>
              <a:rPr lang="en-US" altLang="ko-KR" sz="900" dirty="0">
                <a:solidFill>
                  <a:schemeClr val="bg1"/>
                </a:solidFill>
                <a:latin typeface="Calisto MT" panose="02040603050505030304" pitchFamily="18" charset="0"/>
                <a:cs typeface="Arial" pitchFamily="34" charset="0"/>
              </a:rPr>
              <a:t>Nutritional</a:t>
            </a:r>
          </a:p>
          <a:p>
            <a:pPr marL="228600" indent="-228600">
              <a:buFont typeface="+mj-lt"/>
              <a:buAutoNum type="arabicPeriod"/>
            </a:pPr>
            <a:r>
              <a:rPr lang="en-US" altLang="ko-KR" sz="900" dirty="0">
                <a:solidFill>
                  <a:schemeClr val="bg1"/>
                </a:solidFill>
                <a:latin typeface="Calisto MT" panose="02040603050505030304" pitchFamily="18" charset="0"/>
                <a:cs typeface="Arial" pitchFamily="34" charset="0"/>
              </a:rPr>
              <a:t>Hydration &amp; dehydration</a:t>
            </a:r>
          </a:p>
          <a:p>
            <a:pPr marL="228600" indent="-228600">
              <a:buFont typeface="+mj-lt"/>
              <a:buAutoNum type="arabicPeriod"/>
            </a:pPr>
            <a:r>
              <a:rPr lang="en-US" altLang="ko-KR" sz="900" dirty="0">
                <a:solidFill>
                  <a:schemeClr val="bg1"/>
                </a:solidFill>
                <a:latin typeface="Calisto MT" panose="02040603050505030304" pitchFamily="18" charset="0"/>
                <a:cs typeface="Arial" pitchFamily="34" charset="0"/>
              </a:rPr>
              <a:t>Stress or trauma</a:t>
            </a:r>
          </a:p>
          <a:p>
            <a:pPr marL="228600" indent="-228600">
              <a:buFont typeface="+mj-lt"/>
              <a:buAutoNum type="arabicPeriod"/>
            </a:pPr>
            <a:r>
              <a:rPr lang="en-US" altLang="ko-KR" sz="900" dirty="0">
                <a:solidFill>
                  <a:schemeClr val="bg1"/>
                </a:solidFill>
                <a:latin typeface="Calisto MT" panose="02040603050505030304" pitchFamily="18" charset="0"/>
                <a:cs typeface="Arial" pitchFamily="34" charset="0"/>
              </a:rPr>
              <a:t>Practical Sports</a:t>
            </a:r>
          </a:p>
        </p:txBody>
      </p:sp>
      <p:pic>
        <p:nvPicPr>
          <p:cNvPr id="2" name="Picture 1">
            <a:extLst>
              <a:ext uri="{FF2B5EF4-FFF2-40B4-BE49-F238E27FC236}">
                <a16:creationId xmlns:a16="http://schemas.microsoft.com/office/drawing/2014/main" id="{B7E8966B-6F50-A400-2705-8A8256E8B77A}"/>
              </a:ext>
            </a:extLst>
          </p:cNvPr>
          <p:cNvPicPr>
            <a:picLocks noChangeAspect="1"/>
          </p:cNvPicPr>
          <p:nvPr/>
        </p:nvPicPr>
        <p:blipFill>
          <a:blip r:embed="rId2"/>
          <a:stretch>
            <a:fillRect/>
          </a:stretch>
        </p:blipFill>
        <p:spPr>
          <a:xfrm>
            <a:off x="4869160" y="3867894"/>
            <a:ext cx="1625600" cy="914400"/>
          </a:xfrm>
          <a:prstGeom prst="rect">
            <a:avLst/>
          </a:prstGeom>
        </p:spPr>
      </p:pic>
      <p:pic>
        <p:nvPicPr>
          <p:cNvPr id="4" name="Picture 3">
            <a:extLst>
              <a:ext uri="{FF2B5EF4-FFF2-40B4-BE49-F238E27FC236}">
                <a16:creationId xmlns:a16="http://schemas.microsoft.com/office/drawing/2014/main" id="{82E44C63-0854-B888-F65C-435AFE33FC59}"/>
              </a:ext>
            </a:extLst>
          </p:cNvPr>
          <p:cNvPicPr>
            <a:picLocks noChangeAspect="1"/>
          </p:cNvPicPr>
          <p:nvPr/>
        </p:nvPicPr>
        <p:blipFill>
          <a:blip r:embed="rId3"/>
          <a:stretch>
            <a:fillRect/>
          </a:stretch>
        </p:blipFill>
        <p:spPr>
          <a:xfrm>
            <a:off x="4919960" y="2571750"/>
            <a:ext cx="1524000" cy="914400"/>
          </a:xfrm>
          <a:prstGeom prst="rect">
            <a:avLst/>
          </a:prstGeom>
        </p:spPr>
      </p:pic>
      <p:pic>
        <p:nvPicPr>
          <p:cNvPr id="5" name="Picture 4">
            <a:extLst>
              <a:ext uri="{FF2B5EF4-FFF2-40B4-BE49-F238E27FC236}">
                <a16:creationId xmlns:a16="http://schemas.microsoft.com/office/drawing/2014/main" id="{A6374D97-2764-7400-9FB4-503FA06E2EE1}"/>
              </a:ext>
            </a:extLst>
          </p:cNvPr>
          <p:cNvPicPr>
            <a:picLocks noChangeAspect="1"/>
          </p:cNvPicPr>
          <p:nvPr/>
        </p:nvPicPr>
        <p:blipFill>
          <a:blip r:embed="rId4"/>
          <a:stretch>
            <a:fillRect/>
          </a:stretch>
        </p:blipFill>
        <p:spPr>
          <a:xfrm>
            <a:off x="5157192" y="1588465"/>
            <a:ext cx="914400" cy="914400"/>
          </a:xfrm>
          <a:prstGeom prst="rect">
            <a:avLst/>
          </a:prstGeom>
        </p:spPr>
      </p:pic>
      <p:pic>
        <p:nvPicPr>
          <p:cNvPr id="7" name="Picture 6">
            <a:extLst>
              <a:ext uri="{FF2B5EF4-FFF2-40B4-BE49-F238E27FC236}">
                <a16:creationId xmlns:a16="http://schemas.microsoft.com/office/drawing/2014/main" id="{AE129F08-34E2-C4B6-0B28-D6E465293346}"/>
              </a:ext>
            </a:extLst>
          </p:cNvPr>
          <p:cNvPicPr>
            <a:picLocks noChangeAspect="1"/>
          </p:cNvPicPr>
          <p:nvPr/>
        </p:nvPicPr>
        <p:blipFill>
          <a:blip r:embed="rId5"/>
          <a:stretch>
            <a:fillRect/>
          </a:stretch>
        </p:blipFill>
        <p:spPr>
          <a:xfrm>
            <a:off x="44624" y="1588465"/>
            <a:ext cx="1751990" cy="1828800"/>
          </a:xfrm>
          <a:prstGeom prst="rect">
            <a:avLst/>
          </a:prstGeom>
        </p:spPr>
      </p:pic>
      <p:pic>
        <p:nvPicPr>
          <p:cNvPr id="9" name="Picture 8">
            <a:extLst>
              <a:ext uri="{FF2B5EF4-FFF2-40B4-BE49-F238E27FC236}">
                <a16:creationId xmlns:a16="http://schemas.microsoft.com/office/drawing/2014/main" id="{5E3D9608-BC31-FF08-D6D9-EEB92D13FA28}"/>
              </a:ext>
            </a:extLst>
          </p:cNvPr>
          <p:cNvPicPr>
            <a:picLocks noChangeAspect="1"/>
          </p:cNvPicPr>
          <p:nvPr/>
        </p:nvPicPr>
        <p:blipFill>
          <a:blip r:embed="rId6"/>
          <a:srcRect t="20601"/>
          <a:stretch>
            <a:fillRect/>
          </a:stretch>
        </p:blipFill>
        <p:spPr>
          <a:xfrm>
            <a:off x="260648" y="3314700"/>
            <a:ext cx="1295599" cy="1828800"/>
          </a:xfrm>
          <a:prstGeom prst="rect">
            <a:avLst/>
          </a:prstGeom>
        </p:spPr>
      </p:pic>
      <p:pic>
        <p:nvPicPr>
          <p:cNvPr id="10" name="Picture 9">
            <a:extLst>
              <a:ext uri="{FF2B5EF4-FFF2-40B4-BE49-F238E27FC236}">
                <a16:creationId xmlns:a16="http://schemas.microsoft.com/office/drawing/2014/main" id="{D277F0FA-28A0-184E-2245-EE66090C4DE5}"/>
              </a:ext>
            </a:extLst>
          </p:cNvPr>
          <p:cNvPicPr>
            <a:picLocks noChangeAspect="1"/>
          </p:cNvPicPr>
          <p:nvPr/>
        </p:nvPicPr>
        <p:blipFill>
          <a:blip r:embed="rId7"/>
          <a:srcRect t="40581"/>
          <a:stretch>
            <a:fillRect/>
          </a:stretch>
        </p:blipFill>
        <p:spPr>
          <a:xfrm>
            <a:off x="260648" y="411510"/>
            <a:ext cx="3057870" cy="1092192"/>
          </a:xfrm>
          <a:prstGeom prst="rect">
            <a:avLst/>
          </a:prstGeom>
        </p:spPr>
      </p:pic>
      <p:pic>
        <p:nvPicPr>
          <p:cNvPr id="11" name="Picture 10">
            <a:extLst>
              <a:ext uri="{FF2B5EF4-FFF2-40B4-BE49-F238E27FC236}">
                <a16:creationId xmlns:a16="http://schemas.microsoft.com/office/drawing/2014/main" id="{A0286168-A872-D0D0-B015-EB6BF0F2CBC9}"/>
              </a:ext>
            </a:extLst>
          </p:cNvPr>
          <p:cNvPicPr>
            <a:picLocks noChangeAspect="1"/>
          </p:cNvPicPr>
          <p:nvPr/>
        </p:nvPicPr>
        <p:blipFill>
          <a:blip r:embed="rId8"/>
          <a:stretch>
            <a:fillRect/>
          </a:stretch>
        </p:blipFill>
        <p:spPr>
          <a:xfrm>
            <a:off x="4123344" y="170334"/>
            <a:ext cx="2286000" cy="1371600"/>
          </a:xfrm>
          <a:prstGeom prst="rect">
            <a:avLst/>
          </a:prstGeom>
        </p:spPr>
      </p:pic>
      <p:pic>
        <p:nvPicPr>
          <p:cNvPr id="15" name="Picture 14">
            <a:extLst>
              <a:ext uri="{FF2B5EF4-FFF2-40B4-BE49-F238E27FC236}">
                <a16:creationId xmlns:a16="http://schemas.microsoft.com/office/drawing/2014/main" id="{7C89BBB8-3D7F-5E35-D8BD-E6D6976705D1}"/>
              </a:ext>
            </a:extLst>
          </p:cNvPr>
          <p:cNvPicPr>
            <a:picLocks noChangeAspect="1"/>
          </p:cNvPicPr>
          <p:nvPr/>
        </p:nvPicPr>
        <p:blipFill>
          <a:blip r:embed="rId9"/>
          <a:stretch>
            <a:fillRect/>
          </a:stretch>
        </p:blipFill>
        <p:spPr>
          <a:xfrm>
            <a:off x="2632718" y="3771900"/>
            <a:ext cx="1371600" cy="1371600"/>
          </a:xfrm>
          <a:prstGeom prst="rect">
            <a:avLst/>
          </a:prstGeom>
        </p:spPr>
      </p:pic>
    </p:spTree>
    <p:extLst>
      <p:ext uri="{BB962C8B-B14F-4D97-AF65-F5344CB8AC3E}">
        <p14:creationId xmlns:p14="http://schemas.microsoft.com/office/powerpoint/2010/main" val="3372072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53FBD9-3B81-7E78-9F2C-DF96DBD72523}"/>
              </a:ext>
            </a:extLst>
          </p:cNvPr>
          <p:cNvSpPr txBox="1"/>
          <p:nvPr/>
        </p:nvSpPr>
        <p:spPr>
          <a:xfrm>
            <a:off x="692696" y="699542"/>
            <a:ext cx="5472608"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Arial" panose="020B0604020202020204" pitchFamily="34" charset="0"/>
              <a:buChar char="•"/>
            </a:pPr>
            <a:r>
              <a:rPr lang="en-US" dirty="0">
                <a:latin typeface="Calisto MT" panose="02040603050505030304" pitchFamily="18" charset="0"/>
              </a:rPr>
              <a:t>Newborns: Low gamma globulins due to immature immune system → flat gamma region.</a:t>
            </a:r>
          </a:p>
          <a:p>
            <a:pPr marL="285750" indent="-285750">
              <a:buFont typeface="Arial" panose="020B0604020202020204" pitchFamily="34" charset="0"/>
              <a:buChar char="•"/>
            </a:pPr>
            <a:r>
              <a:rPr lang="en-US" dirty="0">
                <a:latin typeface="Calisto MT" panose="02040603050505030304" pitchFamily="18" charset="0"/>
              </a:rPr>
              <a:t>Elderly: May show reduced albumin and mild poly-clonal gamma elevation due to chronic immune stimulation.</a:t>
            </a:r>
          </a:p>
        </p:txBody>
      </p:sp>
      <p:sp>
        <p:nvSpPr>
          <p:cNvPr id="16" name="TextBox 15">
            <a:extLst>
              <a:ext uri="{FF2B5EF4-FFF2-40B4-BE49-F238E27FC236}">
                <a16:creationId xmlns:a16="http://schemas.microsoft.com/office/drawing/2014/main" id="{A7354945-2852-953C-3D83-7C3E65713F1C}"/>
              </a:ext>
            </a:extLst>
          </p:cNvPr>
          <p:cNvSpPr txBox="1"/>
          <p:nvPr/>
        </p:nvSpPr>
        <p:spPr>
          <a:xfrm>
            <a:off x="2420888" y="123478"/>
            <a:ext cx="2016224" cy="400110"/>
          </a:xfrm>
          <a:prstGeom prst="rect">
            <a:avLst/>
          </a:prstGeom>
          <a:noFill/>
        </p:spPr>
        <p:txBody>
          <a:bodyPr wrap="square">
            <a:spAutoFit/>
          </a:bodyPr>
          <a:lstStyle/>
          <a:p>
            <a:r>
              <a:rPr lang="en-US" sz="2000" b="1" dirty="0">
                <a:latin typeface="Calisto MT" panose="02040603050505030304" pitchFamily="18" charset="0"/>
              </a:rPr>
              <a:t>Age and Gender</a:t>
            </a:r>
            <a:endParaRPr lang="en-US" b="1" dirty="0">
              <a:latin typeface="Calisto MT" panose="02040603050505030304" pitchFamily="18" charset="0"/>
            </a:endParaRPr>
          </a:p>
        </p:txBody>
      </p:sp>
      <p:sp>
        <p:nvSpPr>
          <p:cNvPr id="18" name="TextBox 17">
            <a:extLst>
              <a:ext uri="{FF2B5EF4-FFF2-40B4-BE49-F238E27FC236}">
                <a16:creationId xmlns:a16="http://schemas.microsoft.com/office/drawing/2014/main" id="{CC6B5CB4-0C44-4B13-EAE9-149EDF261284}"/>
              </a:ext>
            </a:extLst>
          </p:cNvPr>
          <p:cNvSpPr txBox="1"/>
          <p:nvPr/>
        </p:nvSpPr>
        <p:spPr>
          <a:xfrm>
            <a:off x="692696" y="2427734"/>
            <a:ext cx="540060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Calisto MT" panose="02040603050505030304" pitchFamily="18" charset="0"/>
              </a:rPr>
              <a:t>Generally minor differences:</a:t>
            </a:r>
          </a:p>
          <a:p>
            <a:pPr marL="285750" indent="-285750">
              <a:buFont typeface="Arial" panose="020B0604020202020204" pitchFamily="34" charset="0"/>
              <a:buChar char="•"/>
            </a:pPr>
            <a:r>
              <a:rPr lang="en-US" dirty="0">
                <a:latin typeface="Calisto MT" panose="02040603050505030304" pitchFamily="18" charset="0"/>
              </a:rPr>
              <a:t>Females may have slightly higher alpha-2 globulins due to hormonal influences.</a:t>
            </a:r>
          </a:p>
          <a:p>
            <a:pPr marL="285750" indent="-285750">
              <a:buFont typeface="Arial" panose="020B0604020202020204" pitchFamily="34" charset="0"/>
              <a:buChar char="•"/>
            </a:pPr>
            <a:r>
              <a:rPr lang="en-US" dirty="0">
                <a:latin typeface="Calisto MT" panose="02040603050505030304" pitchFamily="18" charset="0"/>
              </a:rPr>
              <a:t>Not typically diagnostic but may affect reference    ranges.</a:t>
            </a:r>
          </a:p>
        </p:txBody>
      </p:sp>
    </p:spTree>
    <p:extLst>
      <p:ext uri="{BB962C8B-B14F-4D97-AF65-F5344CB8AC3E}">
        <p14:creationId xmlns:p14="http://schemas.microsoft.com/office/powerpoint/2010/main" val="2779314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53FBD9-3B81-7E78-9F2C-DF96DBD72523}"/>
              </a:ext>
            </a:extLst>
          </p:cNvPr>
          <p:cNvSpPr txBox="1"/>
          <p:nvPr/>
        </p:nvSpPr>
        <p:spPr>
          <a:xfrm>
            <a:off x="692696" y="699542"/>
            <a:ext cx="576064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Arial" panose="020B0604020202020204" pitchFamily="34" charset="0"/>
              <a:buChar char="•"/>
            </a:pPr>
            <a:r>
              <a:rPr lang="en-US" dirty="0">
                <a:latin typeface="Calisto MT" panose="02040603050505030304" pitchFamily="18" charset="0"/>
              </a:rPr>
              <a:t>↑ Alpha-1 and alpha-2 globulins due to increased acute-phase proteins and hormonal changes.</a:t>
            </a:r>
          </a:p>
          <a:p>
            <a:pPr marL="285750" indent="-285750">
              <a:buFont typeface="Arial" panose="020B0604020202020204" pitchFamily="34" charset="0"/>
              <a:buChar char="•"/>
            </a:pPr>
            <a:r>
              <a:rPr lang="en-US" dirty="0">
                <a:latin typeface="Calisto MT" panose="02040603050505030304" pitchFamily="18" charset="0"/>
              </a:rPr>
              <a:t>↓ Alb due to hemodilution.</a:t>
            </a:r>
          </a:p>
          <a:p>
            <a:pPr marL="285750" indent="-285750">
              <a:buFont typeface="Arial" panose="020B0604020202020204" pitchFamily="34" charset="0"/>
              <a:buChar char="•"/>
            </a:pPr>
            <a:r>
              <a:rPr lang="en-US" dirty="0">
                <a:latin typeface="Calisto MT" panose="02040603050505030304" pitchFamily="18" charset="0"/>
              </a:rPr>
              <a:t>May mimic mild inflammatory pattern.</a:t>
            </a:r>
          </a:p>
        </p:txBody>
      </p:sp>
      <p:sp>
        <p:nvSpPr>
          <p:cNvPr id="16" name="TextBox 15">
            <a:extLst>
              <a:ext uri="{FF2B5EF4-FFF2-40B4-BE49-F238E27FC236}">
                <a16:creationId xmlns:a16="http://schemas.microsoft.com/office/drawing/2014/main" id="{A7354945-2852-953C-3D83-7C3E65713F1C}"/>
              </a:ext>
            </a:extLst>
          </p:cNvPr>
          <p:cNvSpPr txBox="1"/>
          <p:nvPr/>
        </p:nvSpPr>
        <p:spPr>
          <a:xfrm>
            <a:off x="1844824" y="48568"/>
            <a:ext cx="3168352" cy="400110"/>
          </a:xfrm>
          <a:prstGeom prst="rect">
            <a:avLst/>
          </a:prstGeom>
          <a:noFill/>
        </p:spPr>
        <p:txBody>
          <a:bodyPr wrap="square">
            <a:spAutoFit/>
          </a:bodyPr>
          <a:lstStyle/>
          <a:p>
            <a:r>
              <a:rPr lang="en-US" sz="2000" b="1" dirty="0">
                <a:latin typeface="Calisto MT" panose="02040603050505030304" pitchFamily="18" charset="0"/>
              </a:rPr>
              <a:t>Pregnancy &amp; Nutritional</a:t>
            </a:r>
            <a:endParaRPr lang="en-US" b="1" dirty="0">
              <a:latin typeface="Calisto MT" panose="02040603050505030304" pitchFamily="18" charset="0"/>
            </a:endParaRPr>
          </a:p>
        </p:txBody>
      </p:sp>
      <p:sp>
        <p:nvSpPr>
          <p:cNvPr id="18" name="TextBox 17">
            <a:extLst>
              <a:ext uri="{FF2B5EF4-FFF2-40B4-BE49-F238E27FC236}">
                <a16:creationId xmlns:a16="http://schemas.microsoft.com/office/drawing/2014/main" id="{CC6B5CB4-0C44-4B13-EAE9-149EDF261284}"/>
              </a:ext>
            </a:extLst>
          </p:cNvPr>
          <p:cNvSpPr txBox="1"/>
          <p:nvPr/>
        </p:nvSpPr>
        <p:spPr>
          <a:xfrm>
            <a:off x="692696" y="2427734"/>
            <a:ext cx="5688632"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dirty="0">
                <a:latin typeface="Calisto MT" panose="02040603050505030304" pitchFamily="18" charset="0"/>
              </a:rPr>
              <a:t>Kwashiorkor often shows dramatic albumin reduction due to impaired hepatic synthesis, leading to edema.</a:t>
            </a:r>
          </a:p>
          <a:p>
            <a:pPr marL="285750" indent="-285750">
              <a:buFont typeface="Arial" panose="020B0604020202020204" pitchFamily="34" charset="0"/>
              <a:buChar char="•"/>
            </a:pPr>
            <a:r>
              <a:rPr lang="en-US" dirty="0">
                <a:latin typeface="Calisto MT" panose="02040603050505030304" pitchFamily="18" charset="0"/>
              </a:rPr>
              <a:t>Marasmus shows generalized protein depletion but     less severe hypoalbuminemia; no edema is present.</a:t>
            </a:r>
          </a:p>
          <a:p>
            <a:pPr marL="285750" indent="-285750">
              <a:buFont typeface="Arial" panose="020B0604020202020204" pitchFamily="34" charset="0"/>
              <a:buChar char="•"/>
            </a:pPr>
            <a:r>
              <a:rPr lang="en-US" dirty="0">
                <a:latin typeface="Calisto MT" panose="02040603050505030304" pitchFamily="18" charset="0"/>
              </a:rPr>
              <a:t>Kwashiorkor may also show beta-gamma bridging if  liver dysfunction is present.</a:t>
            </a:r>
          </a:p>
        </p:txBody>
      </p:sp>
    </p:spTree>
    <p:extLst>
      <p:ext uri="{BB962C8B-B14F-4D97-AF65-F5344CB8AC3E}">
        <p14:creationId xmlns:p14="http://schemas.microsoft.com/office/powerpoint/2010/main" val="195804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780928" y="751481"/>
            <a:ext cx="4077072" cy="43204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000" dirty="0">
                <a:solidFill>
                  <a:schemeClr val="bg1"/>
                </a:solidFill>
                <a:latin typeface="Calisto MT" panose="02040603050505030304" pitchFamily="18" charset="0"/>
                <a:cs typeface="Arial" pitchFamily="34" charset="0"/>
              </a:rPr>
              <a:t>Seasons</a:t>
            </a:r>
          </a:p>
        </p:txBody>
      </p:sp>
      <p:sp>
        <p:nvSpPr>
          <p:cNvPr id="4" name="Rectangle 3"/>
          <p:cNvSpPr/>
          <p:nvPr/>
        </p:nvSpPr>
        <p:spPr>
          <a:xfrm>
            <a:off x="3425862" y="1345547"/>
            <a:ext cx="27000" cy="28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500">
              <a:latin typeface="Calisto MT" panose="02040603050505030304" pitchFamily="18" charset="0"/>
            </a:endParaRPr>
          </a:p>
        </p:txBody>
      </p:sp>
      <p:sp>
        <p:nvSpPr>
          <p:cNvPr id="5" name="Oval 4"/>
          <p:cNvSpPr/>
          <p:nvPr/>
        </p:nvSpPr>
        <p:spPr>
          <a:xfrm>
            <a:off x="3356012" y="1528997"/>
            <a:ext cx="162000" cy="162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500">
              <a:latin typeface="Calisto MT" panose="02040603050505030304" pitchFamily="18" charset="0"/>
            </a:endParaRPr>
          </a:p>
        </p:txBody>
      </p:sp>
      <p:sp>
        <p:nvSpPr>
          <p:cNvPr id="6" name="Oval 5"/>
          <p:cNvSpPr/>
          <p:nvPr/>
        </p:nvSpPr>
        <p:spPr>
          <a:xfrm>
            <a:off x="3356012" y="2096064"/>
            <a:ext cx="162000" cy="162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500">
              <a:latin typeface="Calisto MT" panose="02040603050505030304" pitchFamily="18" charset="0"/>
            </a:endParaRPr>
          </a:p>
        </p:txBody>
      </p:sp>
      <p:sp>
        <p:nvSpPr>
          <p:cNvPr id="7" name="Oval 6"/>
          <p:cNvSpPr/>
          <p:nvPr/>
        </p:nvSpPr>
        <p:spPr>
          <a:xfrm>
            <a:off x="3356012" y="2663132"/>
            <a:ext cx="162000" cy="162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500">
              <a:latin typeface="Calisto MT" panose="02040603050505030304" pitchFamily="18" charset="0"/>
            </a:endParaRPr>
          </a:p>
        </p:txBody>
      </p:sp>
      <p:sp>
        <p:nvSpPr>
          <p:cNvPr id="8" name="Oval 7"/>
          <p:cNvSpPr/>
          <p:nvPr/>
        </p:nvSpPr>
        <p:spPr>
          <a:xfrm>
            <a:off x="3356012" y="3230199"/>
            <a:ext cx="162000" cy="162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500">
              <a:latin typeface="Calisto MT" panose="02040603050505030304" pitchFamily="18" charset="0"/>
            </a:endParaRPr>
          </a:p>
        </p:txBody>
      </p:sp>
      <p:sp>
        <p:nvSpPr>
          <p:cNvPr id="9" name="Oval 8"/>
          <p:cNvSpPr/>
          <p:nvPr/>
        </p:nvSpPr>
        <p:spPr>
          <a:xfrm>
            <a:off x="3356012" y="3797267"/>
            <a:ext cx="162000" cy="162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500">
              <a:latin typeface="Calisto MT" panose="02040603050505030304" pitchFamily="18" charset="0"/>
            </a:endParaRPr>
          </a:p>
        </p:txBody>
      </p:sp>
      <p:sp>
        <p:nvSpPr>
          <p:cNvPr id="10" name="TextBox 9"/>
          <p:cNvSpPr txBox="1"/>
          <p:nvPr/>
        </p:nvSpPr>
        <p:spPr>
          <a:xfrm>
            <a:off x="3611430" y="1436872"/>
            <a:ext cx="514215" cy="415498"/>
          </a:xfrm>
          <a:prstGeom prst="rect">
            <a:avLst/>
          </a:prstGeom>
          <a:noFill/>
        </p:spPr>
        <p:txBody>
          <a:bodyPr wrap="square" rtlCol="0">
            <a:spAutoFit/>
          </a:bodyPr>
          <a:lstStyle/>
          <a:p>
            <a:pPr algn="ctr"/>
            <a:r>
              <a:rPr lang="en-US" altLang="ko-KR" sz="2100" b="1" dirty="0">
                <a:solidFill>
                  <a:schemeClr val="bg1"/>
                </a:solidFill>
                <a:latin typeface="Calisto MT" panose="02040603050505030304" pitchFamily="18" charset="0"/>
                <a:cs typeface="Arial" pitchFamily="34" charset="0"/>
              </a:rPr>
              <a:t>01</a:t>
            </a:r>
            <a:endParaRPr lang="ko-KR" altLang="en-US" sz="2100" b="1" dirty="0">
              <a:solidFill>
                <a:schemeClr val="bg1"/>
              </a:solidFill>
              <a:latin typeface="Calisto MT" panose="02040603050505030304" pitchFamily="18" charset="0"/>
              <a:cs typeface="Arial" pitchFamily="34" charset="0"/>
            </a:endParaRPr>
          </a:p>
        </p:txBody>
      </p:sp>
      <p:sp>
        <p:nvSpPr>
          <p:cNvPr id="11" name="TextBox 10"/>
          <p:cNvSpPr txBox="1"/>
          <p:nvPr/>
        </p:nvSpPr>
        <p:spPr>
          <a:xfrm>
            <a:off x="3615970" y="2003939"/>
            <a:ext cx="533110" cy="415498"/>
          </a:xfrm>
          <a:prstGeom prst="rect">
            <a:avLst/>
          </a:prstGeom>
          <a:noFill/>
        </p:spPr>
        <p:txBody>
          <a:bodyPr wrap="square" rtlCol="0">
            <a:spAutoFit/>
          </a:bodyPr>
          <a:lstStyle/>
          <a:p>
            <a:pPr algn="ctr"/>
            <a:r>
              <a:rPr lang="en-US" altLang="ko-KR" sz="2100" b="1" dirty="0">
                <a:solidFill>
                  <a:schemeClr val="bg1"/>
                </a:solidFill>
                <a:latin typeface="Calisto MT" panose="02040603050505030304" pitchFamily="18" charset="0"/>
                <a:cs typeface="Arial" pitchFamily="34" charset="0"/>
              </a:rPr>
              <a:t>02</a:t>
            </a:r>
            <a:endParaRPr lang="ko-KR" altLang="en-US" sz="2100" b="1" dirty="0">
              <a:solidFill>
                <a:schemeClr val="bg1"/>
              </a:solidFill>
              <a:latin typeface="Calisto MT" panose="02040603050505030304" pitchFamily="18" charset="0"/>
              <a:cs typeface="Arial" pitchFamily="34" charset="0"/>
            </a:endParaRPr>
          </a:p>
        </p:txBody>
      </p:sp>
      <p:sp>
        <p:nvSpPr>
          <p:cNvPr id="12" name="TextBox 11"/>
          <p:cNvSpPr txBox="1"/>
          <p:nvPr/>
        </p:nvSpPr>
        <p:spPr>
          <a:xfrm>
            <a:off x="3620509" y="2571007"/>
            <a:ext cx="505136" cy="415498"/>
          </a:xfrm>
          <a:prstGeom prst="rect">
            <a:avLst/>
          </a:prstGeom>
          <a:noFill/>
        </p:spPr>
        <p:txBody>
          <a:bodyPr wrap="square" rtlCol="0">
            <a:spAutoFit/>
          </a:bodyPr>
          <a:lstStyle/>
          <a:p>
            <a:pPr algn="ctr"/>
            <a:r>
              <a:rPr lang="en-US" altLang="ko-KR" sz="2100" b="1" dirty="0">
                <a:solidFill>
                  <a:schemeClr val="bg1"/>
                </a:solidFill>
                <a:latin typeface="Calisto MT" panose="02040603050505030304" pitchFamily="18" charset="0"/>
                <a:cs typeface="Arial" pitchFamily="34" charset="0"/>
              </a:rPr>
              <a:t>03</a:t>
            </a:r>
            <a:endParaRPr lang="ko-KR" altLang="en-US" sz="2100" b="1" dirty="0">
              <a:solidFill>
                <a:schemeClr val="bg1"/>
              </a:solidFill>
              <a:latin typeface="Calisto MT" panose="02040603050505030304" pitchFamily="18" charset="0"/>
              <a:cs typeface="Arial" pitchFamily="34" charset="0"/>
            </a:endParaRPr>
          </a:p>
        </p:txBody>
      </p:sp>
      <p:sp>
        <p:nvSpPr>
          <p:cNvPr id="13" name="TextBox 12"/>
          <p:cNvSpPr txBox="1"/>
          <p:nvPr/>
        </p:nvSpPr>
        <p:spPr>
          <a:xfrm>
            <a:off x="3625047" y="3138074"/>
            <a:ext cx="500597" cy="415498"/>
          </a:xfrm>
          <a:prstGeom prst="rect">
            <a:avLst/>
          </a:prstGeom>
          <a:noFill/>
        </p:spPr>
        <p:txBody>
          <a:bodyPr wrap="square" rtlCol="0">
            <a:spAutoFit/>
          </a:bodyPr>
          <a:lstStyle/>
          <a:p>
            <a:pPr algn="ctr"/>
            <a:r>
              <a:rPr lang="en-US" altLang="ko-KR" sz="2100" b="1" dirty="0">
                <a:solidFill>
                  <a:schemeClr val="bg1"/>
                </a:solidFill>
                <a:latin typeface="Calisto MT" panose="02040603050505030304" pitchFamily="18" charset="0"/>
                <a:cs typeface="Arial" pitchFamily="34" charset="0"/>
              </a:rPr>
              <a:t>04</a:t>
            </a:r>
            <a:endParaRPr lang="ko-KR" altLang="en-US" sz="2100" b="1" dirty="0">
              <a:solidFill>
                <a:schemeClr val="bg1"/>
              </a:solidFill>
              <a:latin typeface="Calisto MT" panose="02040603050505030304" pitchFamily="18" charset="0"/>
              <a:cs typeface="Arial" pitchFamily="34" charset="0"/>
            </a:endParaRPr>
          </a:p>
        </p:txBody>
      </p:sp>
      <p:sp>
        <p:nvSpPr>
          <p:cNvPr id="14" name="TextBox 13"/>
          <p:cNvSpPr txBox="1"/>
          <p:nvPr/>
        </p:nvSpPr>
        <p:spPr>
          <a:xfrm>
            <a:off x="3598426" y="3719317"/>
            <a:ext cx="592370" cy="415498"/>
          </a:xfrm>
          <a:prstGeom prst="rect">
            <a:avLst/>
          </a:prstGeom>
          <a:noFill/>
        </p:spPr>
        <p:txBody>
          <a:bodyPr wrap="square" rtlCol="0">
            <a:spAutoFit/>
          </a:bodyPr>
          <a:lstStyle/>
          <a:p>
            <a:pPr algn="ctr"/>
            <a:r>
              <a:rPr lang="en-US" altLang="ko-KR" sz="2100" b="1" dirty="0">
                <a:solidFill>
                  <a:schemeClr val="bg1"/>
                </a:solidFill>
                <a:latin typeface="Calisto MT" panose="02040603050505030304" pitchFamily="18" charset="0"/>
                <a:cs typeface="Arial" pitchFamily="34" charset="0"/>
              </a:rPr>
              <a:t>05</a:t>
            </a:r>
            <a:endParaRPr lang="ko-KR" altLang="en-US" sz="2100" b="1" dirty="0">
              <a:solidFill>
                <a:schemeClr val="bg1"/>
              </a:solidFill>
              <a:latin typeface="Calisto MT" panose="02040603050505030304" pitchFamily="18" charset="0"/>
              <a:cs typeface="Arial" pitchFamily="34" charset="0"/>
            </a:endParaRPr>
          </a:p>
        </p:txBody>
      </p:sp>
      <p:sp>
        <p:nvSpPr>
          <p:cNvPr id="16" name="TextBox 15"/>
          <p:cNvSpPr txBox="1"/>
          <p:nvPr/>
        </p:nvSpPr>
        <p:spPr>
          <a:xfrm>
            <a:off x="4125646" y="1531019"/>
            <a:ext cx="2268252" cy="253916"/>
          </a:xfrm>
          <a:prstGeom prst="rect">
            <a:avLst/>
          </a:prstGeom>
          <a:noFill/>
        </p:spPr>
        <p:txBody>
          <a:bodyPr wrap="square" rtlCol="0">
            <a:spAutoFit/>
          </a:bodyPr>
          <a:lstStyle/>
          <a:p>
            <a:r>
              <a:rPr lang="en-US" altLang="ko-KR" sz="1050" dirty="0">
                <a:solidFill>
                  <a:schemeClr val="bg1"/>
                </a:solidFill>
                <a:latin typeface="Calisto MT" panose="02040603050505030304" pitchFamily="18" charset="0"/>
                <a:cs typeface="Arial" pitchFamily="34" charset="0"/>
              </a:rPr>
              <a:t>Introduction</a:t>
            </a:r>
            <a:endParaRPr lang="ko-KR" altLang="en-US" sz="1050" dirty="0">
              <a:solidFill>
                <a:schemeClr val="bg1"/>
              </a:solidFill>
              <a:latin typeface="Calisto MT" panose="02040603050505030304" pitchFamily="18" charset="0"/>
              <a:cs typeface="Arial" pitchFamily="34" charset="0"/>
            </a:endParaRPr>
          </a:p>
        </p:txBody>
      </p:sp>
      <p:sp>
        <p:nvSpPr>
          <p:cNvPr id="19" name="TextBox 18"/>
          <p:cNvSpPr txBox="1"/>
          <p:nvPr/>
        </p:nvSpPr>
        <p:spPr>
          <a:xfrm>
            <a:off x="4125646" y="2096064"/>
            <a:ext cx="2268252" cy="253916"/>
          </a:xfrm>
          <a:prstGeom prst="rect">
            <a:avLst/>
          </a:prstGeom>
          <a:noFill/>
        </p:spPr>
        <p:txBody>
          <a:bodyPr wrap="square" rtlCol="0">
            <a:spAutoFit/>
          </a:bodyPr>
          <a:lstStyle/>
          <a:p>
            <a:r>
              <a:rPr lang="en-US" altLang="ko-KR" sz="1050" dirty="0">
                <a:solidFill>
                  <a:schemeClr val="bg1"/>
                </a:solidFill>
                <a:latin typeface="Calisto MT" panose="02040603050505030304" pitchFamily="18" charset="0"/>
                <a:cs typeface="Arial" pitchFamily="34" charset="0"/>
              </a:rPr>
              <a:t>Technical Factors</a:t>
            </a:r>
            <a:endParaRPr lang="ko-KR" altLang="en-US" sz="1050" dirty="0">
              <a:solidFill>
                <a:schemeClr val="bg1"/>
              </a:solidFill>
              <a:latin typeface="Calisto MT" panose="02040603050505030304" pitchFamily="18" charset="0"/>
              <a:cs typeface="Arial" pitchFamily="34" charset="0"/>
            </a:endParaRPr>
          </a:p>
        </p:txBody>
      </p:sp>
      <p:sp>
        <p:nvSpPr>
          <p:cNvPr id="22" name="TextBox 21"/>
          <p:cNvSpPr txBox="1"/>
          <p:nvPr/>
        </p:nvSpPr>
        <p:spPr>
          <a:xfrm>
            <a:off x="4125646" y="2663132"/>
            <a:ext cx="2268252" cy="253916"/>
          </a:xfrm>
          <a:prstGeom prst="rect">
            <a:avLst/>
          </a:prstGeom>
          <a:noFill/>
        </p:spPr>
        <p:txBody>
          <a:bodyPr wrap="square" rtlCol="0">
            <a:spAutoFit/>
          </a:bodyPr>
          <a:lstStyle/>
          <a:p>
            <a:r>
              <a:rPr lang="en-US" altLang="ko-KR" sz="1050" dirty="0">
                <a:solidFill>
                  <a:schemeClr val="bg1"/>
                </a:solidFill>
                <a:latin typeface="Calisto MT" panose="02040603050505030304" pitchFamily="18" charset="0"/>
                <a:cs typeface="Arial" pitchFamily="34" charset="0"/>
              </a:rPr>
              <a:t>Biological &amp; physiological Factors</a:t>
            </a:r>
            <a:endParaRPr lang="ko-KR" altLang="en-US" sz="1050" dirty="0">
              <a:solidFill>
                <a:schemeClr val="bg1"/>
              </a:solidFill>
              <a:latin typeface="Calisto MT" panose="02040603050505030304" pitchFamily="18" charset="0"/>
              <a:cs typeface="Arial" pitchFamily="34" charset="0"/>
            </a:endParaRPr>
          </a:p>
        </p:txBody>
      </p:sp>
      <p:sp>
        <p:nvSpPr>
          <p:cNvPr id="25" name="TextBox 24"/>
          <p:cNvSpPr txBox="1"/>
          <p:nvPr/>
        </p:nvSpPr>
        <p:spPr>
          <a:xfrm>
            <a:off x="4125646" y="3230199"/>
            <a:ext cx="2268252" cy="253916"/>
          </a:xfrm>
          <a:prstGeom prst="rect">
            <a:avLst/>
          </a:prstGeom>
          <a:noFill/>
        </p:spPr>
        <p:txBody>
          <a:bodyPr wrap="square" rtlCol="0">
            <a:spAutoFit/>
          </a:bodyPr>
          <a:lstStyle/>
          <a:p>
            <a:r>
              <a:rPr lang="en-US" altLang="ko-KR" sz="1050" dirty="0">
                <a:solidFill>
                  <a:schemeClr val="bg1"/>
                </a:solidFill>
                <a:latin typeface="Calisto MT" panose="02040603050505030304" pitchFamily="18" charset="0"/>
                <a:cs typeface="Arial" pitchFamily="34" charset="0"/>
              </a:rPr>
              <a:t>Pathological Factors</a:t>
            </a:r>
            <a:endParaRPr lang="ko-KR" altLang="en-US" sz="1050" dirty="0">
              <a:solidFill>
                <a:schemeClr val="bg1"/>
              </a:solidFill>
              <a:latin typeface="Calisto MT" panose="02040603050505030304" pitchFamily="18" charset="0"/>
              <a:cs typeface="Arial" pitchFamily="34" charset="0"/>
            </a:endParaRPr>
          </a:p>
        </p:txBody>
      </p:sp>
      <p:sp>
        <p:nvSpPr>
          <p:cNvPr id="28" name="TextBox 27"/>
          <p:cNvSpPr txBox="1"/>
          <p:nvPr/>
        </p:nvSpPr>
        <p:spPr>
          <a:xfrm>
            <a:off x="4125646" y="3792782"/>
            <a:ext cx="2268252" cy="253916"/>
          </a:xfrm>
          <a:prstGeom prst="rect">
            <a:avLst/>
          </a:prstGeom>
          <a:noFill/>
        </p:spPr>
        <p:txBody>
          <a:bodyPr wrap="square" rtlCol="0">
            <a:spAutoFit/>
          </a:bodyPr>
          <a:lstStyle/>
          <a:p>
            <a:r>
              <a:rPr lang="en-US" altLang="ko-KR" sz="1050" dirty="0">
                <a:solidFill>
                  <a:schemeClr val="bg1"/>
                </a:solidFill>
                <a:latin typeface="Calisto MT" panose="02040603050505030304" pitchFamily="18" charset="0"/>
                <a:cs typeface="Arial" pitchFamily="34" charset="0"/>
              </a:rPr>
              <a:t>References</a:t>
            </a:r>
            <a:endParaRPr lang="ko-KR" altLang="en-US" sz="1050" dirty="0">
              <a:solidFill>
                <a:schemeClr val="bg1"/>
              </a:solidFill>
              <a:latin typeface="Calisto MT" panose="02040603050505030304" pitchFamily="18" charset="0"/>
              <a:cs typeface="Arial" pitchFamily="34" charset="0"/>
            </a:endParaRPr>
          </a:p>
        </p:txBody>
      </p:sp>
    </p:spTree>
    <p:extLst>
      <p:ext uri="{BB962C8B-B14F-4D97-AF65-F5344CB8AC3E}">
        <p14:creationId xmlns:p14="http://schemas.microsoft.com/office/powerpoint/2010/main" val="384441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53FBD9-3B81-7E78-9F2C-DF96DBD72523}"/>
              </a:ext>
            </a:extLst>
          </p:cNvPr>
          <p:cNvSpPr txBox="1"/>
          <p:nvPr/>
        </p:nvSpPr>
        <p:spPr>
          <a:xfrm>
            <a:off x="476672" y="771550"/>
            <a:ext cx="6120680"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Arial" panose="020B0604020202020204" pitchFamily="34" charset="0"/>
              <a:buChar char="•"/>
            </a:pPr>
            <a:r>
              <a:rPr lang="en-US" dirty="0">
                <a:latin typeface="Calisto MT" panose="02040603050505030304" pitchFamily="18" charset="0"/>
              </a:rPr>
              <a:t>Apparent increase in albumin and globulin concentrations (false elevation).</a:t>
            </a:r>
          </a:p>
          <a:p>
            <a:pPr marL="285750" indent="-285750">
              <a:buFont typeface="Arial" panose="020B0604020202020204" pitchFamily="34" charset="0"/>
              <a:buChar char="•"/>
            </a:pPr>
            <a:r>
              <a:rPr lang="en-US" dirty="0">
                <a:latin typeface="Calisto MT" panose="02040603050505030304" pitchFamily="18" charset="0"/>
              </a:rPr>
              <a:t>Apparent decrease in protein fractions (false depression).</a:t>
            </a:r>
          </a:p>
        </p:txBody>
      </p:sp>
      <p:sp>
        <p:nvSpPr>
          <p:cNvPr id="16" name="TextBox 15">
            <a:extLst>
              <a:ext uri="{FF2B5EF4-FFF2-40B4-BE49-F238E27FC236}">
                <a16:creationId xmlns:a16="http://schemas.microsoft.com/office/drawing/2014/main" id="{A7354945-2852-953C-3D83-7C3E65713F1C}"/>
              </a:ext>
            </a:extLst>
          </p:cNvPr>
          <p:cNvSpPr txBox="1"/>
          <p:nvPr/>
        </p:nvSpPr>
        <p:spPr>
          <a:xfrm>
            <a:off x="944724" y="51470"/>
            <a:ext cx="5184576" cy="400110"/>
          </a:xfrm>
          <a:prstGeom prst="rect">
            <a:avLst/>
          </a:prstGeom>
          <a:noFill/>
        </p:spPr>
        <p:txBody>
          <a:bodyPr wrap="square">
            <a:spAutoFit/>
          </a:bodyPr>
          <a:lstStyle/>
          <a:p>
            <a:r>
              <a:rPr lang="en-US" sz="2000" b="1" dirty="0">
                <a:latin typeface="Calisto MT" panose="02040603050505030304" pitchFamily="18" charset="0"/>
              </a:rPr>
              <a:t>Hydration &amp; dehydration /Stress or trauma</a:t>
            </a:r>
          </a:p>
        </p:txBody>
      </p:sp>
      <p:sp>
        <p:nvSpPr>
          <p:cNvPr id="18" name="TextBox 17">
            <a:extLst>
              <a:ext uri="{FF2B5EF4-FFF2-40B4-BE49-F238E27FC236}">
                <a16:creationId xmlns:a16="http://schemas.microsoft.com/office/drawing/2014/main" id="{CC6B5CB4-0C44-4B13-EAE9-149EDF261284}"/>
              </a:ext>
            </a:extLst>
          </p:cNvPr>
          <p:cNvSpPr txBox="1"/>
          <p:nvPr/>
        </p:nvSpPr>
        <p:spPr>
          <a:xfrm>
            <a:off x="692696" y="2427734"/>
            <a:ext cx="568863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dirty="0">
                <a:latin typeface="Calisto MT" panose="02040603050505030304" pitchFamily="18" charset="0"/>
              </a:rPr>
              <a:t>Triggers acute-phase response:</a:t>
            </a:r>
          </a:p>
          <a:p>
            <a:pPr marL="285750" indent="-285750">
              <a:buFont typeface="Arial" panose="020B0604020202020204" pitchFamily="34" charset="0"/>
              <a:buChar char="•"/>
            </a:pPr>
            <a:r>
              <a:rPr lang="en-US" dirty="0">
                <a:latin typeface="Calisto MT" panose="02040603050505030304" pitchFamily="18" charset="0"/>
              </a:rPr>
              <a:t>↑ Alpha-1 and alpha-2 globulins.</a:t>
            </a:r>
          </a:p>
          <a:p>
            <a:pPr marL="285750" indent="-285750">
              <a:buFont typeface="Arial" panose="020B0604020202020204" pitchFamily="34" charset="0"/>
              <a:buChar char="•"/>
            </a:pPr>
            <a:r>
              <a:rPr lang="en-US" dirty="0">
                <a:latin typeface="Calisto MT" panose="02040603050505030304" pitchFamily="18" charset="0"/>
              </a:rPr>
              <a:t>Transient changes that normalize with recovery.</a:t>
            </a:r>
          </a:p>
        </p:txBody>
      </p:sp>
    </p:spTree>
    <p:extLst>
      <p:ext uri="{BB962C8B-B14F-4D97-AF65-F5344CB8AC3E}">
        <p14:creationId xmlns:p14="http://schemas.microsoft.com/office/powerpoint/2010/main" val="353312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54945-2852-953C-3D83-7C3E65713F1C}"/>
              </a:ext>
            </a:extLst>
          </p:cNvPr>
          <p:cNvSpPr txBox="1"/>
          <p:nvPr/>
        </p:nvSpPr>
        <p:spPr>
          <a:xfrm>
            <a:off x="2438890" y="-20538"/>
            <a:ext cx="1980220" cy="400110"/>
          </a:xfrm>
          <a:prstGeom prst="rect">
            <a:avLst/>
          </a:prstGeom>
          <a:noFill/>
        </p:spPr>
        <p:txBody>
          <a:bodyPr wrap="square">
            <a:spAutoFit/>
          </a:bodyPr>
          <a:lstStyle/>
          <a:p>
            <a:r>
              <a:rPr lang="en-US" sz="2000" b="1" dirty="0">
                <a:latin typeface="Calisto MT" panose="02040603050505030304" pitchFamily="18" charset="0"/>
              </a:rPr>
              <a:t>Practical Sports</a:t>
            </a:r>
          </a:p>
        </p:txBody>
      </p:sp>
      <p:graphicFrame>
        <p:nvGraphicFramePr>
          <p:cNvPr id="2" name="Table 1">
            <a:extLst>
              <a:ext uri="{FF2B5EF4-FFF2-40B4-BE49-F238E27FC236}">
                <a16:creationId xmlns:a16="http://schemas.microsoft.com/office/drawing/2014/main" id="{195BE1D6-AF0E-7902-3465-411B94B7E95F}"/>
              </a:ext>
            </a:extLst>
          </p:cNvPr>
          <p:cNvGraphicFramePr>
            <a:graphicFrameLocks noGrp="1"/>
          </p:cNvGraphicFramePr>
          <p:nvPr>
            <p:extLst>
              <p:ext uri="{D42A27DB-BD31-4B8C-83A1-F6EECF244321}">
                <p14:modId xmlns:p14="http://schemas.microsoft.com/office/powerpoint/2010/main" val="2522806741"/>
              </p:ext>
            </p:extLst>
          </p:nvPr>
        </p:nvGraphicFramePr>
        <p:xfrm>
          <a:off x="44624" y="627534"/>
          <a:ext cx="6768752" cy="3426200"/>
        </p:xfrm>
        <a:graphic>
          <a:graphicData uri="http://schemas.openxmlformats.org/drawingml/2006/table">
            <a:tbl>
              <a:tblPr>
                <a:tableStyleId>{08FB837D-C827-4EFA-A057-4D05807E0F7C}</a:tableStyleId>
              </a:tblPr>
              <a:tblGrid>
                <a:gridCol w="1512168">
                  <a:extLst>
                    <a:ext uri="{9D8B030D-6E8A-4147-A177-3AD203B41FA5}">
                      <a16:colId xmlns:a16="http://schemas.microsoft.com/office/drawing/2014/main" val="3777348081"/>
                    </a:ext>
                  </a:extLst>
                </a:gridCol>
                <a:gridCol w="1224136">
                  <a:extLst>
                    <a:ext uri="{9D8B030D-6E8A-4147-A177-3AD203B41FA5}">
                      <a16:colId xmlns:a16="http://schemas.microsoft.com/office/drawing/2014/main" val="1089935751"/>
                    </a:ext>
                  </a:extLst>
                </a:gridCol>
                <a:gridCol w="2160240">
                  <a:extLst>
                    <a:ext uri="{9D8B030D-6E8A-4147-A177-3AD203B41FA5}">
                      <a16:colId xmlns:a16="http://schemas.microsoft.com/office/drawing/2014/main" val="3945562973"/>
                    </a:ext>
                  </a:extLst>
                </a:gridCol>
                <a:gridCol w="1872208">
                  <a:extLst>
                    <a:ext uri="{9D8B030D-6E8A-4147-A177-3AD203B41FA5}">
                      <a16:colId xmlns:a16="http://schemas.microsoft.com/office/drawing/2014/main" val="203909136"/>
                    </a:ext>
                  </a:extLst>
                </a:gridCol>
              </a:tblGrid>
              <a:tr h="317570">
                <a:tc>
                  <a:txBody>
                    <a:bodyPr/>
                    <a:lstStyle/>
                    <a:p>
                      <a:pPr algn="ctr">
                        <a:buNone/>
                      </a:pPr>
                      <a:r>
                        <a:rPr lang="en-US" sz="1200" b="1">
                          <a:solidFill>
                            <a:schemeClr val="bg1"/>
                          </a:solidFill>
                          <a:latin typeface="Calisto MT" panose="02040603050505030304" pitchFamily="18" charset="0"/>
                        </a:rPr>
                        <a:t>Protein Fraction</a:t>
                      </a:r>
                      <a:endParaRPr lang="en-US" sz="1200">
                        <a:solidFill>
                          <a:schemeClr val="bg1"/>
                        </a:solidFill>
                        <a:latin typeface="Calisto MT" panose="02040603050505030304" pitchFamily="18" charset="0"/>
                      </a:endParaRPr>
                    </a:p>
                  </a:txBody>
                  <a:tcPr marL="57740" marR="57740" marT="28870" marB="28870" anchor="ctr">
                    <a:solidFill>
                      <a:srgbClr val="002060"/>
                    </a:solidFill>
                  </a:tcPr>
                </a:tc>
                <a:tc>
                  <a:txBody>
                    <a:bodyPr/>
                    <a:lstStyle/>
                    <a:p>
                      <a:pPr algn="ctr">
                        <a:buNone/>
                      </a:pPr>
                      <a:r>
                        <a:rPr lang="en-US" sz="1200" b="1">
                          <a:solidFill>
                            <a:schemeClr val="bg1"/>
                          </a:solidFill>
                          <a:latin typeface="Calisto MT" panose="02040603050505030304" pitchFamily="18" charset="0"/>
                        </a:rPr>
                        <a:t>Change During Exercise</a:t>
                      </a:r>
                      <a:endParaRPr lang="en-US" sz="1200">
                        <a:solidFill>
                          <a:schemeClr val="bg1"/>
                        </a:solidFill>
                        <a:latin typeface="Calisto MT" panose="02040603050505030304" pitchFamily="18" charset="0"/>
                      </a:endParaRPr>
                    </a:p>
                  </a:txBody>
                  <a:tcPr marL="57740" marR="57740" marT="28870" marB="28870" anchor="ctr">
                    <a:solidFill>
                      <a:srgbClr val="002060"/>
                    </a:solidFill>
                  </a:tcPr>
                </a:tc>
                <a:tc>
                  <a:txBody>
                    <a:bodyPr/>
                    <a:lstStyle/>
                    <a:p>
                      <a:pPr algn="ctr">
                        <a:buNone/>
                      </a:pPr>
                      <a:r>
                        <a:rPr lang="en-US" sz="1200" b="1">
                          <a:solidFill>
                            <a:schemeClr val="bg1"/>
                          </a:solidFill>
                          <a:latin typeface="Calisto MT" panose="02040603050505030304" pitchFamily="18" charset="0"/>
                        </a:rPr>
                        <a:t>Cause</a:t>
                      </a:r>
                      <a:endParaRPr lang="en-US" sz="1200">
                        <a:solidFill>
                          <a:schemeClr val="bg1"/>
                        </a:solidFill>
                        <a:latin typeface="Calisto MT" panose="02040603050505030304" pitchFamily="18" charset="0"/>
                      </a:endParaRPr>
                    </a:p>
                  </a:txBody>
                  <a:tcPr marL="57740" marR="57740" marT="28870" marB="28870" anchor="ctr">
                    <a:solidFill>
                      <a:srgbClr val="002060"/>
                    </a:solidFill>
                  </a:tcPr>
                </a:tc>
                <a:tc>
                  <a:txBody>
                    <a:bodyPr/>
                    <a:lstStyle/>
                    <a:p>
                      <a:pPr algn="ctr">
                        <a:buNone/>
                      </a:pPr>
                      <a:r>
                        <a:rPr lang="en-US" sz="1200" b="1">
                          <a:solidFill>
                            <a:schemeClr val="bg1"/>
                          </a:solidFill>
                          <a:latin typeface="Calisto MT" panose="02040603050505030304" pitchFamily="18" charset="0"/>
                        </a:rPr>
                        <a:t>Interpretation Notes</a:t>
                      </a:r>
                      <a:endParaRPr lang="en-US" sz="1200">
                        <a:solidFill>
                          <a:schemeClr val="bg1"/>
                        </a:solidFill>
                        <a:latin typeface="Calisto MT" panose="02040603050505030304" pitchFamily="18" charset="0"/>
                      </a:endParaRPr>
                    </a:p>
                  </a:txBody>
                  <a:tcPr marL="57740" marR="57740" marT="28870" marB="28870" anchor="ctr">
                    <a:solidFill>
                      <a:srgbClr val="002060"/>
                    </a:solidFill>
                  </a:tcPr>
                </a:tc>
                <a:extLst>
                  <a:ext uri="{0D108BD9-81ED-4DB2-BD59-A6C34878D82A}">
                    <a16:rowId xmlns:a16="http://schemas.microsoft.com/office/drawing/2014/main" val="3831808984"/>
                  </a:ext>
                </a:extLst>
              </a:tr>
              <a:tr h="447485">
                <a:tc>
                  <a:txBody>
                    <a:bodyPr/>
                    <a:lstStyle/>
                    <a:p>
                      <a:pPr algn="ctr">
                        <a:buNone/>
                      </a:pPr>
                      <a:r>
                        <a:rPr lang="en-US" sz="1200" b="1">
                          <a:solidFill>
                            <a:schemeClr val="bg1"/>
                          </a:solidFill>
                          <a:latin typeface="Calisto MT" panose="02040603050505030304" pitchFamily="18" charset="0"/>
                        </a:rPr>
                        <a:t>Albumin</a:t>
                      </a:r>
                      <a:endParaRPr lang="en-US" sz="1200">
                        <a:solidFill>
                          <a:schemeClr val="bg1"/>
                        </a:solidFill>
                        <a:latin typeface="Calisto MT" panose="02040603050505030304" pitchFamily="18" charset="0"/>
                      </a:endParaRPr>
                    </a:p>
                  </a:txBody>
                  <a:tcPr marL="57740" marR="57740" marT="28870" marB="28870" anchor="ctr">
                    <a:solidFill>
                      <a:srgbClr val="002060"/>
                    </a:solidFill>
                  </a:tcPr>
                </a:tc>
                <a:tc>
                  <a:txBody>
                    <a:bodyPr/>
                    <a:lstStyle/>
                    <a:p>
                      <a:pPr algn="ctr">
                        <a:buNone/>
                      </a:pPr>
                      <a:r>
                        <a:rPr lang="en-US" sz="1200">
                          <a:solidFill>
                            <a:schemeClr val="bg1"/>
                          </a:solidFill>
                          <a:latin typeface="Calisto MT" panose="02040603050505030304" pitchFamily="18" charset="0"/>
                        </a:rPr>
                        <a:t>↓ Slightly</a:t>
                      </a: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Redistribution into tissues, mild   hemodilution</a:t>
                      </a: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May mimic mild hypo-       albuminemia; reversible</a:t>
                      </a:r>
                    </a:p>
                  </a:txBody>
                  <a:tcPr marL="57740" marR="57740" marT="28870" marB="28870" anchor="ctr">
                    <a:solidFill>
                      <a:srgbClr val="002060"/>
                    </a:solidFill>
                  </a:tcPr>
                </a:tc>
                <a:extLst>
                  <a:ext uri="{0D108BD9-81ED-4DB2-BD59-A6C34878D82A}">
                    <a16:rowId xmlns:a16="http://schemas.microsoft.com/office/drawing/2014/main" val="731237445"/>
                  </a:ext>
                </a:extLst>
              </a:tr>
              <a:tr h="447485">
                <a:tc>
                  <a:txBody>
                    <a:bodyPr/>
                    <a:lstStyle/>
                    <a:p>
                      <a:pPr algn="ctr">
                        <a:buNone/>
                      </a:pPr>
                      <a:r>
                        <a:rPr lang="en-US" sz="1200" b="1">
                          <a:solidFill>
                            <a:schemeClr val="bg1"/>
                          </a:solidFill>
                          <a:latin typeface="Calisto MT" panose="02040603050505030304" pitchFamily="18" charset="0"/>
                        </a:rPr>
                        <a:t>Alpha-1 Globulin</a:t>
                      </a:r>
                      <a:endParaRPr lang="en-US" sz="1200">
                        <a:solidFill>
                          <a:schemeClr val="bg1"/>
                        </a:solidFill>
                        <a:latin typeface="Calisto MT" panose="02040603050505030304" pitchFamily="18" charset="0"/>
                      </a:endParaRPr>
                    </a:p>
                  </a:txBody>
                  <a:tcPr marL="57740" marR="57740" marT="28870" marB="28870" anchor="ctr">
                    <a:solidFill>
                      <a:srgbClr val="002060"/>
                    </a:solidFill>
                  </a:tcPr>
                </a:tc>
                <a:tc>
                  <a:txBody>
                    <a:bodyPr/>
                    <a:lstStyle/>
                    <a:p>
                      <a:pPr algn="ctr">
                        <a:buNone/>
                      </a:pPr>
                      <a:r>
                        <a:rPr lang="en-US" sz="1200">
                          <a:solidFill>
                            <a:schemeClr val="bg1"/>
                          </a:solidFill>
                          <a:latin typeface="Calisto MT" panose="02040603050505030304" pitchFamily="18" charset="0"/>
                        </a:rPr>
                        <a:t>↑ Mildly</a:t>
                      </a: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Acute-phase reactants (e.g.,          </a:t>
                      </a:r>
                      <a:r>
                        <a:rPr lang="el-GR" sz="1200" dirty="0">
                          <a:solidFill>
                            <a:schemeClr val="bg1"/>
                          </a:solidFill>
                        </a:rPr>
                        <a:t>α1-</a:t>
                      </a:r>
                      <a:r>
                        <a:rPr lang="en-US" sz="1200" dirty="0">
                          <a:solidFill>
                            <a:schemeClr val="bg1"/>
                          </a:solidFill>
                          <a:latin typeface="Calisto MT" panose="02040603050505030304" pitchFamily="18" charset="0"/>
                        </a:rPr>
                        <a:t>antitrypsin)</a:t>
                      </a: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Reflects transient                inflammation</a:t>
                      </a:r>
                    </a:p>
                  </a:txBody>
                  <a:tcPr marL="57740" marR="57740" marT="28870" marB="28870" anchor="ctr">
                    <a:solidFill>
                      <a:srgbClr val="002060"/>
                    </a:solidFill>
                  </a:tcPr>
                </a:tc>
                <a:extLst>
                  <a:ext uri="{0D108BD9-81ED-4DB2-BD59-A6C34878D82A}">
                    <a16:rowId xmlns:a16="http://schemas.microsoft.com/office/drawing/2014/main" val="2004271892"/>
                  </a:ext>
                </a:extLst>
              </a:tr>
              <a:tr h="577400">
                <a:tc>
                  <a:txBody>
                    <a:bodyPr/>
                    <a:lstStyle/>
                    <a:p>
                      <a:pPr algn="ctr">
                        <a:buNone/>
                      </a:pPr>
                      <a:r>
                        <a:rPr lang="en-US" sz="1200" b="1">
                          <a:solidFill>
                            <a:schemeClr val="bg1"/>
                          </a:solidFill>
                          <a:latin typeface="Calisto MT" panose="02040603050505030304" pitchFamily="18" charset="0"/>
                        </a:rPr>
                        <a:t>Alpha-2 Globulin</a:t>
                      </a:r>
                      <a:endParaRPr lang="en-US" sz="1200">
                        <a:solidFill>
                          <a:schemeClr val="bg1"/>
                        </a:solidFill>
                        <a:latin typeface="Calisto MT" panose="02040603050505030304" pitchFamily="18" charset="0"/>
                      </a:endParaRPr>
                    </a:p>
                  </a:txBody>
                  <a:tcPr marL="57740" marR="57740" marT="28870" marB="28870" anchor="ctr">
                    <a:solidFill>
                      <a:srgbClr val="002060"/>
                    </a:solidFill>
                  </a:tcPr>
                </a:tc>
                <a:tc>
                  <a:txBody>
                    <a:bodyPr/>
                    <a:lstStyle/>
                    <a:p>
                      <a:pPr algn="ctr">
                        <a:buNone/>
                      </a:pPr>
                      <a:r>
                        <a:rPr lang="en-US" sz="1200">
                          <a:solidFill>
                            <a:schemeClr val="bg1"/>
                          </a:solidFill>
                          <a:latin typeface="Calisto MT" panose="02040603050505030304" pitchFamily="18" charset="0"/>
                        </a:rPr>
                        <a:t>↑ Mildly</a:t>
                      </a: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Haptoglobin increase due to   muscle stress/injury</a:t>
                      </a: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May resemble mild              inflammatory or stress       response</a:t>
                      </a:r>
                    </a:p>
                  </a:txBody>
                  <a:tcPr marL="57740" marR="57740" marT="28870" marB="28870" anchor="ctr">
                    <a:solidFill>
                      <a:srgbClr val="002060"/>
                    </a:solidFill>
                  </a:tcPr>
                </a:tc>
                <a:extLst>
                  <a:ext uri="{0D108BD9-81ED-4DB2-BD59-A6C34878D82A}">
                    <a16:rowId xmlns:a16="http://schemas.microsoft.com/office/drawing/2014/main" val="1518245139"/>
                  </a:ext>
                </a:extLst>
              </a:tr>
              <a:tr h="447485">
                <a:tc>
                  <a:txBody>
                    <a:bodyPr/>
                    <a:lstStyle/>
                    <a:p>
                      <a:pPr algn="ctr">
                        <a:buNone/>
                      </a:pPr>
                      <a:r>
                        <a:rPr lang="en-US" sz="1200" b="1">
                          <a:solidFill>
                            <a:schemeClr val="bg1"/>
                          </a:solidFill>
                          <a:latin typeface="Calisto MT" panose="02040603050505030304" pitchFamily="18" charset="0"/>
                        </a:rPr>
                        <a:t>Beta Globulin</a:t>
                      </a:r>
                      <a:endParaRPr lang="en-US" sz="1200">
                        <a:solidFill>
                          <a:schemeClr val="bg1"/>
                        </a:solidFill>
                        <a:latin typeface="Calisto MT" panose="02040603050505030304" pitchFamily="18" charset="0"/>
                      </a:endParaRP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 Slightly</a:t>
                      </a: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Transferrin and complement   activation</a:t>
                      </a: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Linked to repair and           immune modulation</a:t>
                      </a:r>
                    </a:p>
                  </a:txBody>
                  <a:tcPr marL="57740" marR="57740" marT="28870" marB="28870" anchor="ctr">
                    <a:solidFill>
                      <a:srgbClr val="002060"/>
                    </a:solidFill>
                  </a:tcPr>
                </a:tc>
                <a:extLst>
                  <a:ext uri="{0D108BD9-81ED-4DB2-BD59-A6C34878D82A}">
                    <a16:rowId xmlns:a16="http://schemas.microsoft.com/office/drawing/2014/main" val="929682555"/>
                  </a:ext>
                </a:extLst>
              </a:tr>
              <a:tr h="577400">
                <a:tc>
                  <a:txBody>
                    <a:bodyPr/>
                    <a:lstStyle/>
                    <a:p>
                      <a:pPr algn="ctr">
                        <a:buNone/>
                      </a:pPr>
                      <a:r>
                        <a:rPr lang="en-US" sz="1200" b="1">
                          <a:solidFill>
                            <a:schemeClr val="bg1"/>
                          </a:solidFill>
                          <a:latin typeface="Calisto MT" panose="02040603050505030304" pitchFamily="18" charset="0"/>
                        </a:rPr>
                        <a:t>Gamma Globulin</a:t>
                      </a:r>
                      <a:endParaRPr lang="en-US" sz="1200">
                        <a:solidFill>
                          <a:schemeClr val="bg1"/>
                        </a:solidFill>
                        <a:latin typeface="Calisto MT" panose="02040603050505030304" pitchFamily="18" charset="0"/>
                      </a:endParaRP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 or ↑ Slightly   (in chronic          training)</a:t>
                      </a: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Repeated immune stimulation  in endurance athletes</a:t>
                      </a: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Polyclonal elevation; not   pathological</a:t>
                      </a:r>
                    </a:p>
                  </a:txBody>
                  <a:tcPr marL="57740" marR="57740" marT="28870" marB="28870" anchor="ctr">
                    <a:solidFill>
                      <a:srgbClr val="002060"/>
                    </a:solidFill>
                  </a:tcPr>
                </a:tc>
                <a:extLst>
                  <a:ext uri="{0D108BD9-81ED-4DB2-BD59-A6C34878D82A}">
                    <a16:rowId xmlns:a16="http://schemas.microsoft.com/office/drawing/2014/main" val="958590077"/>
                  </a:ext>
                </a:extLst>
              </a:tr>
              <a:tr h="447485">
                <a:tc>
                  <a:txBody>
                    <a:bodyPr/>
                    <a:lstStyle/>
                    <a:p>
                      <a:pPr algn="ctr">
                        <a:buNone/>
                      </a:pPr>
                      <a:r>
                        <a:rPr lang="en-US" sz="1200" b="1">
                          <a:solidFill>
                            <a:schemeClr val="bg1"/>
                          </a:solidFill>
                          <a:latin typeface="Calisto MT" panose="02040603050505030304" pitchFamily="18" charset="0"/>
                        </a:rPr>
                        <a:t>Total Protein</a:t>
                      </a:r>
                      <a:endParaRPr lang="en-US" sz="1200">
                        <a:solidFill>
                          <a:schemeClr val="bg1"/>
                        </a:solidFill>
                        <a:latin typeface="Calisto MT" panose="02040603050505030304" pitchFamily="18" charset="0"/>
                      </a:endParaRP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 or ↑ (in           dehydration)</a:t>
                      </a:r>
                    </a:p>
                  </a:txBody>
                  <a:tcPr marL="57740" marR="57740" marT="28870" marB="28870" anchor="ctr">
                    <a:solidFill>
                      <a:srgbClr val="002060"/>
                    </a:solidFill>
                  </a:tcPr>
                </a:tc>
                <a:tc>
                  <a:txBody>
                    <a:bodyPr/>
                    <a:lstStyle/>
                    <a:p>
                      <a:pPr algn="ctr">
                        <a:buNone/>
                      </a:pPr>
                      <a:r>
                        <a:rPr lang="en-US" sz="1200">
                          <a:solidFill>
                            <a:schemeClr val="bg1"/>
                          </a:solidFill>
                          <a:latin typeface="Calisto MT" panose="02040603050505030304" pitchFamily="18" charset="0"/>
                        </a:rPr>
                        <a:t>Hemoconcentration</a:t>
                      </a:r>
                    </a:p>
                  </a:txBody>
                  <a:tcPr marL="57740" marR="57740" marT="28870" marB="28870" anchor="ctr">
                    <a:solidFill>
                      <a:srgbClr val="002060"/>
                    </a:solidFill>
                  </a:tcPr>
                </a:tc>
                <a:tc>
                  <a:txBody>
                    <a:bodyPr/>
                    <a:lstStyle/>
                    <a:p>
                      <a:pPr algn="ctr">
                        <a:buNone/>
                      </a:pPr>
                      <a:r>
                        <a:rPr lang="en-US" sz="1200" dirty="0">
                          <a:solidFill>
                            <a:schemeClr val="bg1"/>
                          </a:solidFill>
                          <a:latin typeface="Calisto MT" panose="02040603050505030304" pitchFamily="18" charset="0"/>
                        </a:rPr>
                        <a:t>Apparent increase; must    assess hydration status</a:t>
                      </a:r>
                    </a:p>
                  </a:txBody>
                  <a:tcPr marL="57740" marR="57740" marT="28870" marB="28870" anchor="ctr">
                    <a:solidFill>
                      <a:srgbClr val="002060"/>
                    </a:solidFill>
                  </a:tcPr>
                </a:tc>
                <a:extLst>
                  <a:ext uri="{0D108BD9-81ED-4DB2-BD59-A6C34878D82A}">
                    <a16:rowId xmlns:a16="http://schemas.microsoft.com/office/drawing/2014/main" val="1026910893"/>
                  </a:ext>
                </a:extLst>
              </a:tr>
            </a:tbl>
          </a:graphicData>
        </a:graphic>
      </p:graphicFrame>
    </p:spTree>
    <p:extLst>
      <p:ext uri="{BB962C8B-B14F-4D97-AF65-F5344CB8AC3E}">
        <p14:creationId xmlns:p14="http://schemas.microsoft.com/office/powerpoint/2010/main" val="295113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altLang="ko-KR" dirty="0">
                <a:latin typeface="Calisto MT" panose="02040603050505030304" pitchFamily="18" charset="0"/>
              </a:rPr>
              <a:t>Pathological Factors</a:t>
            </a:r>
          </a:p>
        </p:txBody>
      </p:sp>
    </p:spTree>
    <p:extLst>
      <p:ext uri="{BB962C8B-B14F-4D97-AF65-F5344CB8AC3E}">
        <p14:creationId xmlns:p14="http://schemas.microsoft.com/office/powerpoint/2010/main" val="68668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333095" y="843558"/>
            <a:ext cx="2187243" cy="369332"/>
          </a:xfrm>
          <a:prstGeom prst="rect">
            <a:avLst/>
          </a:prstGeom>
          <a:noFill/>
        </p:spPr>
        <p:txBody>
          <a:bodyPr wrap="square" rtlCol="0">
            <a:spAutoFit/>
          </a:bodyPr>
          <a:lstStyle/>
          <a:p>
            <a:pPr marL="0" marR="0" lvl="0" indent="0" algn="ctr" defTabSz="6858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b="0" i="0" u="none" strike="noStrike" kern="1200" cap="none" spc="0" normalizeH="0" baseline="0" noProof="0" dirty="0">
                <a:ln>
                  <a:noFill/>
                </a:ln>
                <a:solidFill>
                  <a:prstClr val="white"/>
                </a:solidFill>
                <a:effectLst/>
                <a:uLnTx/>
                <a:uFillTx/>
                <a:latin typeface="Calisto MT" panose="02040603050505030304" pitchFamily="18" charset="0"/>
                <a:cs typeface="Arial" pitchFamily="34" charset="0"/>
              </a:rPr>
              <a:t>Pathological Factors</a:t>
            </a:r>
          </a:p>
        </p:txBody>
      </p:sp>
      <p:sp>
        <p:nvSpPr>
          <p:cNvPr id="13" name="TextBox 12"/>
          <p:cNvSpPr txBox="1"/>
          <p:nvPr/>
        </p:nvSpPr>
        <p:spPr>
          <a:xfrm>
            <a:off x="1988840" y="1648420"/>
            <a:ext cx="2880320" cy="1015663"/>
          </a:xfrm>
          <a:prstGeom prst="rect">
            <a:avLst/>
          </a:prstGeom>
          <a:noFill/>
        </p:spPr>
        <p:txBody>
          <a:bodyPr wrap="square" rtlCol="0">
            <a:spAutoFit/>
          </a:bodyPr>
          <a:lstStyle/>
          <a:p>
            <a:pPr marL="228600" indent="-228600">
              <a:buFont typeface="+mj-lt"/>
              <a:buAutoNum type="arabicPeriod"/>
            </a:pPr>
            <a:r>
              <a:rPr lang="en-US" altLang="ko-KR" sz="1200" dirty="0">
                <a:solidFill>
                  <a:schemeClr val="bg1"/>
                </a:solidFill>
                <a:latin typeface="Calisto MT" panose="02040603050505030304" pitchFamily="18" charset="0"/>
                <a:cs typeface="Arial" pitchFamily="34" charset="0"/>
              </a:rPr>
              <a:t>Monoclonal Gammopathies</a:t>
            </a:r>
          </a:p>
          <a:p>
            <a:pPr marL="228600" indent="-228600">
              <a:buFont typeface="+mj-lt"/>
              <a:buAutoNum type="arabicPeriod"/>
            </a:pPr>
            <a:r>
              <a:rPr lang="en-US" altLang="ko-KR" sz="1200" dirty="0">
                <a:solidFill>
                  <a:schemeClr val="bg1"/>
                </a:solidFill>
                <a:latin typeface="Calisto MT" panose="02040603050505030304" pitchFamily="18" charset="0"/>
                <a:cs typeface="Arial" pitchFamily="34" charset="0"/>
              </a:rPr>
              <a:t>Polyclonal Gammopathies</a:t>
            </a:r>
          </a:p>
          <a:p>
            <a:pPr marL="228600" indent="-228600">
              <a:buFont typeface="+mj-lt"/>
              <a:buAutoNum type="arabicPeriod"/>
            </a:pPr>
            <a:r>
              <a:rPr lang="en-US" altLang="ko-KR" sz="1200" dirty="0">
                <a:solidFill>
                  <a:schemeClr val="bg1"/>
                </a:solidFill>
                <a:latin typeface="Calisto MT" panose="02040603050505030304" pitchFamily="18" charset="0"/>
                <a:cs typeface="Arial" pitchFamily="34" charset="0"/>
              </a:rPr>
              <a:t>Nephrotic Syndrome</a:t>
            </a:r>
          </a:p>
          <a:p>
            <a:pPr marL="228600" indent="-228600">
              <a:buFont typeface="+mj-lt"/>
              <a:buAutoNum type="arabicPeriod"/>
            </a:pPr>
            <a:r>
              <a:rPr lang="en-US" altLang="ko-KR" sz="1200" dirty="0">
                <a:solidFill>
                  <a:schemeClr val="bg1"/>
                </a:solidFill>
                <a:latin typeface="Calisto MT" panose="02040603050505030304" pitchFamily="18" charset="0"/>
                <a:cs typeface="Arial" pitchFamily="34" charset="0"/>
              </a:rPr>
              <a:t>Acute and Chronic Response</a:t>
            </a:r>
          </a:p>
          <a:p>
            <a:pPr marL="228600" indent="-228600">
              <a:buFont typeface="+mj-lt"/>
              <a:buAutoNum type="arabicPeriod"/>
            </a:pPr>
            <a:r>
              <a:rPr lang="en-US" altLang="ko-KR" sz="1200" dirty="0">
                <a:solidFill>
                  <a:schemeClr val="bg1"/>
                </a:solidFill>
                <a:latin typeface="Calisto MT" panose="02040603050505030304" pitchFamily="18" charset="0"/>
                <a:cs typeface="Arial" pitchFamily="34" charset="0"/>
              </a:rPr>
              <a:t>Immunodeficiency</a:t>
            </a:r>
          </a:p>
        </p:txBody>
      </p:sp>
    </p:spTree>
    <p:extLst>
      <p:ext uri="{BB962C8B-B14F-4D97-AF65-F5344CB8AC3E}">
        <p14:creationId xmlns:p14="http://schemas.microsoft.com/office/powerpoint/2010/main" val="55757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53FBD9-3B81-7E78-9F2C-DF96DBD72523}"/>
              </a:ext>
            </a:extLst>
          </p:cNvPr>
          <p:cNvSpPr txBox="1"/>
          <p:nvPr/>
        </p:nvSpPr>
        <p:spPr>
          <a:xfrm>
            <a:off x="764704" y="555526"/>
            <a:ext cx="5328592"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Arial" panose="020B0604020202020204" pitchFamily="34" charset="0"/>
              <a:buChar char="•"/>
            </a:pPr>
            <a:r>
              <a:rPr lang="en-US" dirty="0">
                <a:latin typeface="Calisto MT" panose="02040603050505030304" pitchFamily="18" charset="0"/>
              </a:rPr>
              <a:t>Examples: Multiple myeloma, Waldenström’s     macroglobulinemia, MGUS</a:t>
            </a:r>
          </a:p>
          <a:p>
            <a:pPr marL="285750" indent="-285750">
              <a:buFont typeface="Arial" panose="020B0604020202020204" pitchFamily="34" charset="0"/>
              <a:buChar char="•"/>
            </a:pPr>
            <a:r>
              <a:rPr lang="en-US" dirty="0">
                <a:latin typeface="Calisto MT" panose="02040603050505030304" pitchFamily="18" charset="0"/>
              </a:rPr>
              <a:t>SPEP Pattern: Sharp, narrow spike in the gamma region (M-protein)</a:t>
            </a:r>
          </a:p>
          <a:p>
            <a:pPr marL="285750" indent="-285750">
              <a:buFont typeface="Arial" panose="020B0604020202020204" pitchFamily="34" charset="0"/>
              <a:buChar char="•"/>
            </a:pPr>
            <a:r>
              <a:rPr lang="en-US" dirty="0">
                <a:latin typeface="Calisto MT" panose="02040603050505030304" pitchFamily="18" charset="0"/>
              </a:rPr>
              <a:t>Interpretation: Clonal proliferation of plasma cells producing identical immunoglobulin</a:t>
            </a:r>
          </a:p>
        </p:txBody>
      </p:sp>
      <p:sp>
        <p:nvSpPr>
          <p:cNvPr id="16" name="TextBox 15">
            <a:extLst>
              <a:ext uri="{FF2B5EF4-FFF2-40B4-BE49-F238E27FC236}">
                <a16:creationId xmlns:a16="http://schemas.microsoft.com/office/drawing/2014/main" id="{A7354945-2852-953C-3D83-7C3E65713F1C}"/>
              </a:ext>
            </a:extLst>
          </p:cNvPr>
          <p:cNvSpPr txBox="1"/>
          <p:nvPr/>
        </p:nvSpPr>
        <p:spPr>
          <a:xfrm>
            <a:off x="1826822" y="51470"/>
            <a:ext cx="3420380" cy="400110"/>
          </a:xfrm>
          <a:prstGeom prst="rect">
            <a:avLst/>
          </a:prstGeom>
          <a:noFill/>
        </p:spPr>
        <p:txBody>
          <a:bodyPr wrap="square">
            <a:spAutoFit/>
          </a:bodyPr>
          <a:lstStyle/>
          <a:p>
            <a:r>
              <a:rPr lang="en-US" sz="2000" b="1" dirty="0">
                <a:latin typeface="Calisto MT" panose="02040603050505030304" pitchFamily="18" charset="0"/>
              </a:rPr>
              <a:t>Monoclonal Gammopathies</a:t>
            </a:r>
          </a:p>
        </p:txBody>
      </p:sp>
      <p:pic>
        <p:nvPicPr>
          <p:cNvPr id="3" name="Picture 2">
            <a:extLst>
              <a:ext uri="{FF2B5EF4-FFF2-40B4-BE49-F238E27FC236}">
                <a16:creationId xmlns:a16="http://schemas.microsoft.com/office/drawing/2014/main" id="{226D6819-14F3-3245-8815-C85BE88C8304}"/>
              </a:ext>
            </a:extLst>
          </p:cNvPr>
          <p:cNvPicPr>
            <a:picLocks noChangeAspect="1"/>
          </p:cNvPicPr>
          <p:nvPr/>
        </p:nvPicPr>
        <p:blipFill>
          <a:blip r:embed="rId2"/>
          <a:stretch>
            <a:fillRect/>
          </a:stretch>
        </p:blipFill>
        <p:spPr>
          <a:xfrm>
            <a:off x="2293320" y="2787774"/>
            <a:ext cx="2487384" cy="1944793"/>
          </a:xfrm>
          <a:prstGeom prst="rect">
            <a:avLst/>
          </a:prstGeom>
        </p:spPr>
      </p:pic>
    </p:spTree>
    <p:extLst>
      <p:ext uri="{BB962C8B-B14F-4D97-AF65-F5344CB8AC3E}">
        <p14:creationId xmlns:p14="http://schemas.microsoft.com/office/powerpoint/2010/main" val="665492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53FBD9-3B81-7E78-9F2C-DF96DBD72523}"/>
              </a:ext>
            </a:extLst>
          </p:cNvPr>
          <p:cNvSpPr txBox="1"/>
          <p:nvPr/>
        </p:nvSpPr>
        <p:spPr>
          <a:xfrm>
            <a:off x="764704" y="555526"/>
            <a:ext cx="5616624"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Arial" panose="020B0604020202020204" pitchFamily="34" charset="0"/>
              <a:buChar char="•"/>
            </a:pPr>
            <a:r>
              <a:rPr lang="en-US" dirty="0">
                <a:latin typeface="Calisto MT" panose="02040603050505030304" pitchFamily="18" charset="0"/>
              </a:rPr>
              <a:t>Examples: Chronic infections, autoimmune diseases (e.g., lupus, rheumatoid arthritis)</a:t>
            </a:r>
          </a:p>
          <a:p>
            <a:pPr marL="285750" indent="-285750">
              <a:buFont typeface="Arial" panose="020B0604020202020204" pitchFamily="34" charset="0"/>
              <a:buChar char="•"/>
            </a:pPr>
            <a:r>
              <a:rPr lang="en-US" dirty="0">
                <a:latin typeface="Calisto MT" panose="02040603050505030304" pitchFamily="18" charset="0"/>
              </a:rPr>
              <a:t>SPEP Pattern: Broad-based elevation in gamma        region</a:t>
            </a:r>
          </a:p>
          <a:p>
            <a:pPr marL="285750" indent="-285750">
              <a:buFont typeface="Arial" panose="020B0604020202020204" pitchFamily="34" charset="0"/>
              <a:buChar char="•"/>
            </a:pPr>
            <a:r>
              <a:rPr lang="en-US" dirty="0">
                <a:latin typeface="Calisto MT" panose="02040603050505030304" pitchFamily="18" charset="0"/>
              </a:rPr>
              <a:t>Interpretation: Diverse antibody production from    multiple B-cell clones</a:t>
            </a:r>
          </a:p>
        </p:txBody>
      </p:sp>
      <p:sp>
        <p:nvSpPr>
          <p:cNvPr id="16" name="TextBox 15">
            <a:extLst>
              <a:ext uri="{FF2B5EF4-FFF2-40B4-BE49-F238E27FC236}">
                <a16:creationId xmlns:a16="http://schemas.microsoft.com/office/drawing/2014/main" id="{A7354945-2852-953C-3D83-7C3E65713F1C}"/>
              </a:ext>
            </a:extLst>
          </p:cNvPr>
          <p:cNvSpPr txBox="1"/>
          <p:nvPr/>
        </p:nvSpPr>
        <p:spPr>
          <a:xfrm>
            <a:off x="1826822" y="51470"/>
            <a:ext cx="3186354" cy="400110"/>
          </a:xfrm>
          <a:prstGeom prst="rect">
            <a:avLst/>
          </a:prstGeom>
          <a:noFill/>
        </p:spPr>
        <p:txBody>
          <a:bodyPr wrap="square">
            <a:spAutoFit/>
          </a:bodyPr>
          <a:lstStyle/>
          <a:p>
            <a:r>
              <a:rPr lang="en-US" sz="2000" b="1" dirty="0">
                <a:latin typeface="Calisto MT" panose="02040603050505030304" pitchFamily="18" charset="0"/>
              </a:rPr>
              <a:t>Polyclonal Gammopathies</a:t>
            </a:r>
          </a:p>
        </p:txBody>
      </p:sp>
      <p:pic>
        <p:nvPicPr>
          <p:cNvPr id="4" name="Picture 3">
            <a:extLst>
              <a:ext uri="{FF2B5EF4-FFF2-40B4-BE49-F238E27FC236}">
                <a16:creationId xmlns:a16="http://schemas.microsoft.com/office/drawing/2014/main" id="{F8D8AA09-790B-C800-3FDD-88A5371DE881}"/>
              </a:ext>
            </a:extLst>
          </p:cNvPr>
          <p:cNvPicPr>
            <a:picLocks noChangeAspect="1"/>
          </p:cNvPicPr>
          <p:nvPr/>
        </p:nvPicPr>
        <p:blipFill>
          <a:blip r:embed="rId2"/>
          <a:srcRect l="75200" t="2406" b="56490"/>
          <a:stretch>
            <a:fillRect/>
          </a:stretch>
        </p:blipFill>
        <p:spPr>
          <a:xfrm>
            <a:off x="1993531" y="2715766"/>
            <a:ext cx="2852936" cy="1946775"/>
          </a:xfrm>
          <a:prstGeom prst="rect">
            <a:avLst/>
          </a:prstGeom>
        </p:spPr>
      </p:pic>
      <p:pic>
        <p:nvPicPr>
          <p:cNvPr id="5" name="Picture 4">
            <a:extLst>
              <a:ext uri="{FF2B5EF4-FFF2-40B4-BE49-F238E27FC236}">
                <a16:creationId xmlns:a16="http://schemas.microsoft.com/office/drawing/2014/main" id="{41DCDBE2-2122-4650-93BB-8A3183C3D1F9}"/>
              </a:ext>
            </a:extLst>
          </p:cNvPr>
          <p:cNvPicPr>
            <a:picLocks noChangeAspect="1"/>
          </p:cNvPicPr>
          <p:nvPr/>
        </p:nvPicPr>
        <p:blipFill>
          <a:blip r:embed="rId3"/>
          <a:stretch>
            <a:fillRect/>
          </a:stretch>
        </p:blipFill>
        <p:spPr>
          <a:xfrm>
            <a:off x="4509120" y="915566"/>
            <a:ext cx="268247" cy="225572"/>
          </a:xfrm>
          <a:prstGeom prst="rect">
            <a:avLst/>
          </a:prstGeom>
        </p:spPr>
      </p:pic>
    </p:spTree>
    <p:extLst>
      <p:ext uri="{BB962C8B-B14F-4D97-AF65-F5344CB8AC3E}">
        <p14:creationId xmlns:p14="http://schemas.microsoft.com/office/powerpoint/2010/main" val="2746095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53FBD9-3B81-7E78-9F2C-DF96DBD72523}"/>
              </a:ext>
            </a:extLst>
          </p:cNvPr>
          <p:cNvSpPr txBox="1"/>
          <p:nvPr/>
        </p:nvSpPr>
        <p:spPr>
          <a:xfrm>
            <a:off x="584684" y="555526"/>
            <a:ext cx="5688632"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Arial" panose="020B0604020202020204" pitchFamily="34" charset="0"/>
              <a:buChar char="•"/>
            </a:pPr>
            <a:r>
              <a:rPr lang="en-US" dirty="0">
                <a:latin typeface="Calisto MT" panose="02040603050505030304" pitchFamily="18" charset="0"/>
              </a:rPr>
              <a:t>SPEP Pattern: ↓ Albumin, ↑ Alpha-2 globulin</a:t>
            </a:r>
          </a:p>
          <a:p>
            <a:pPr marL="285750" indent="-285750">
              <a:buFont typeface="Arial" panose="020B0604020202020204" pitchFamily="34" charset="0"/>
              <a:buChar char="•"/>
            </a:pPr>
            <a:r>
              <a:rPr lang="en-US" dirty="0">
                <a:latin typeface="Calisto MT" panose="02040603050505030304" pitchFamily="18" charset="0"/>
              </a:rPr>
              <a:t>Interpretation: Loss of low-molecular-weight proteins in urine; retention of larger proteins</a:t>
            </a:r>
          </a:p>
        </p:txBody>
      </p:sp>
      <p:sp>
        <p:nvSpPr>
          <p:cNvPr id="16" name="TextBox 15">
            <a:extLst>
              <a:ext uri="{FF2B5EF4-FFF2-40B4-BE49-F238E27FC236}">
                <a16:creationId xmlns:a16="http://schemas.microsoft.com/office/drawing/2014/main" id="{A7354945-2852-953C-3D83-7C3E65713F1C}"/>
              </a:ext>
            </a:extLst>
          </p:cNvPr>
          <p:cNvSpPr txBox="1"/>
          <p:nvPr/>
        </p:nvSpPr>
        <p:spPr>
          <a:xfrm>
            <a:off x="2150858" y="57584"/>
            <a:ext cx="2538282" cy="400110"/>
          </a:xfrm>
          <a:prstGeom prst="rect">
            <a:avLst/>
          </a:prstGeom>
          <a:noFill/>
        </p:spPr>
        <p:txBody>
          <a:bodyPr wrap="square">
            <a:spAutoFit/>
          </a:bodyPr>
          <a:lstStyle/>
          <a:p>
            <a:r>
              <a:rPr lang="en-US" sz="2000" b="1" dirty="0">
                <a:latin typeface="Calisto MT" panose="02040603050505030304" pitchFamily="18" charset="0"/>
              </a:rPr>
              <a:t>Nephrotic Syndrome</a:t>
            </a:r>
          </a:p>
        </p:txBody>
      </p:sp>
      <p:pic>
        <p:nvPicPr>
          <p:cNvPr id="2" name="Picture 1">
            <a:extLst>
              <a:ext uri="{FF2B5EF4-FFF2-40B4-BE49-F238E27FC236}">
                <a16:creationId xmlns:a16="http://schemas.microsoft.com/office/drawing/2014/main" id="{E4C0700F-2731-77B7-3FF5-0EA702B23B7C}"/>
              </a:ext>
            </a:extLst>
          </p:cNvPr>
          <p:cNvPicPr>
            <a:picLocks noChangeAspect="1"/>
          </p:cNvPicPr>
          <p:nvPr/>
        </p:nvPicPr>
        <p:blipFill>
          <a:blip r:embed="rId2"/>
          <a:srcRect l="27951" t="6733" r="53150" b="58653"/>
          <a:stretch>
            <a:fillRect/>
          </a:stretch>
        </p:blipFill>
        <p:spPr>
          <a:xfrm>
            <a:off x="1628800" y="2139702"/>
            <a:ext cx="3456384" cy="2232248"/>
          </a:xfrm>
          <a:prstGeom prst="rect">
            <a:avLst/>
          </a:prstGeom>
        </p:spPr>
      </p:pic>
      <p:pic>
        <p:nvPicPr>
          <p:cNvPr id="3" name="Picture 2">
            <a:extLst>
              <a:ext uri="{FF2B5EF4-FFF2-40B4-BE49-F238E27FC236}">
                <a16:creationId xmlns:a16="http://schemas.microsoft.com/office/drawing/2014/main" id="{0D6F4909-DCDE-E9FF-83E1-F5A039992BE6}"/>
              </a:ext>
            </a:extLst>
          </p:cNvPr>
          <p:cNvPicPr>
            <a:picLocks noChangeAspect="1"/>
          </p:cNvPicPr>
          <p:nvPr/>
        </p:nvPicPr>
        <p:blipFill>
          <a:blip r:embed="rId3"/>
          <a:stretch>
            <a:fillRect/>
          </a:stretch>
        </p:blipFill>
        <p:spPr>
          <a:xfrm>
            <a:off x="5589240" y="627534"/>
            <a:ext cx="268247" cy="231668"/>
          </a:xfrm>
          <a:prstGeom prst="rect">
            <a:avLst/>
          </a:prstGeom>
        </p:spPr>
      </p:pic>
    </p:spTree>
    <p:extLst>
      <p:ext uri="{BB962C8B-B14F-4D97-AF65-F5344CB8AC3E}">
        <p14:creationId xmlns:p14="http://schemas.microsoft.com/office/powerpoint/2010/main" val="1141838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54945-2852-953C-3D83-7C3E65713F1C}"/>
              </a:ext>
            </a:extLst>
          </p:cNvPr>
          <p:cNvSpPr txBox="1"/>
          <p:nvPr/>
        </p:nvSpPr>
        <p:spPr>
          <a:xfrm>
            <a:off x="1637801" y="41349"/>
            <a:ext cx="3582398" cy="400110"/>
          </a:xfrm>
          <a:prstGeom prst="rect">
            <a:avLst/>
          </a:prstGeom>
          <a:noFill/>
        </p:spPr>
        <p:txBody>
          <a:bodyPr wrap="square">
            <a:spAutoFit/>
          </a:bodyPr>
          <a:lstStyle/>
          <a:p>
            <a:r>
              <a:rPr lang="en-US" sz="2000" b="1" dirty="0">
                <a:latin typeface="Calisto MT" panose="02040603050505030304" pitchFamily="18" charset="0"/>
              </a:rPr>
              <a:t>Acute and Chronic Response</a:t>
            </a:r>
          </a:p>
        </p:txBody>
      </p:sp>
      <p:graphicFrame>
        <p:nvGraphicFramePr>
          <p:cNvPr id="3" name="Table 2">
            <a:extLst>
              <a:ext uri="{FF2B5EF4-FFF2-40B4-BE49-F238E27FC236}">
                <a16:creationId xmlns:a16="http://schemas.microsoft.com/office/drawing/2014/main" id="{8733C3B7-A7D0-3491-AA05-623B39ACA743}"/>
              </a:ext>
            </a:extLst>
          </p:cNvPr>
          <p:cNvGraphicFramePr>
            <a:graphicFrameLocks noGrp="1"/>
          </p:cNvGraphicFramePr>
          <p:nvPr>
            <p:extLst>
              <p:ext uri="{D42A27DB-BD31-4B8C-83A1-F6EECF244321}">
                <p14:modId xmlns:p14="http://schemas.microsoft.com/office/powerpoint/2010/main" val="597772887"/>
              </p:ext>
            </p:extLst>
          </p:nvPr>
        </p:nvGraphicFramePr>
        <p:xfrm>
          <a:off x="471487" y="699542"/>
          <a:ext cx="5915025" cy="1188720"/>
        </p:xfrm>
        <a:graphic>
          <a:graphicData uri="http://schemas.openxmlformats.org/drawingml/2006/table">
            <a:tbl>
              <a:tblPr>
                <a:tableStyleId>{35758FB7-9AC5-4552-8A53-C91805E547FA}</a:tableStyleId>
              </a:tblPr>
              <a:tblGrid>
                <a:gridCol w="1229320">
                  <a:extLst>
                    <a:ext uri="{9D8B030D-6E8A-4147-A177-3AD203B41FA5}">
                      <a16:colId xmlns:a16="http://schemas.microsoft.com/office/drawing/2014/main" val="1915001707"/>
                    </a:ext>
                  </a:extLst>
                </a:gridCol>
                <a:gridCol w="2088232">
                  <a:extLst>
                    <a:ext uri="{9D8B030D-6E8A-4147-A177-3AD203B41FA5}">
                      <a16:colId xmlns:a16="http://schemas.microsoft.com/office/drawing/2014/main" val="3322327252"/>
                    </a:ext>
                  </a:extLst>
                </a:gridCol>
                <a:gridCol w="2597473">
                  <a:extLst>
                    <a:ext uri="{9D8B030D-6E8A-4147-A177-3AD203B41FA5}">
                      <a16:colId xmlns:a16="http://schemas.microsoft.com/office/drawing/2014/main" val="720823914"/>
                    </a:ext>
                  </a:extLst>
                </a:gridCol>
              </a:tblGrid>
              <a:tr h="0">
                <a:tc>
                  <a:txBody>
                    <a:bodyPr/>
                    <a:lstStyle/>
                    <a:p>
                      <a:pPr algn="ctr">
                        <a:buNone/>
                      </a:pPr>
                      <a:r>
                        <a:rPr lang="en-US" sz="1200" b="1" dirty="0">
                          <a:latin typeface="Calisto MT" panose="02040603050505030304" pitchFamily="18" charset="0"/>
                        </a:rPr>
                        <a:t>Response Type</a:t>
                      </a:r>
                    </a:p>
                  </a:txBody>
                  <a:tcPr anchor="ctr"/>
                </a:tc>
                <a:tc>
                  <a:txBody>
                    <a:bodyPr/>
                    <a:lstStyle/>
                    <a:p>
                      <a:pPr algn="ctr">
                        <a:buNone/>
                      </a:pPr>
                      <a:r>
                        <a:rPr lang="en-US" sz="1200" b="1" dirty="0">
                          <a:latin typeface="Calisto MT" panose="02040603050505030304" pitchFamily="18" charset="0"/>
                        </a:rPr>
                        <a:t>↑ Positive Proteins</a:t>
                      </a:r>
                    </a:p>
                  </a:txBody>
                  <a:tcPr anchor="ctr"/>
                </a:tc>
                <a:tc>
                  <a:txBody>
                    <a:bodyPr/>
                    <a:lstStyle/>
                    <a:p>
                      <a:pPr algn="ctr">
                        <a:buNone/>
                      </a:pPr>
                      <a:r>
                        <a:rPr lang="en-US" sz="1200" b="1" dirty="0">
                          <a:latin typeface="Calisto MT" panose="02040603050505030304" pitchFamily="18" charset="0"/>
                        </a:rPr>
                        <a:t>↓ Negative Proteins</a:t>
                      </a:r>
                    </a:p>
                  </a:txBody>
                  <a:tcPr anchor="ctr"/>
                </a:tc>
                <a:extLst>
                  <a:ext uri="{0D108BD9-81ED-4DB2-BD59-A6C34878D82A}">
                    <a16:rowId xmlns:a16="http://schemas.microsoft.com/office/drawing/2014/main" val="2037292403"/>
                  </a:ext>
                </a:extLst>
              </a:tr>
              <a:tr h="0">
                <a:tc>
                  <a:txBody>
                    <a:bodyPr/>
                    <a:lstStyle/>
                    <a:p>
                      <a:pPr algn="ctr">
                        <a:buNone/>
                      </a:pPr>
                      <a:r>
                        <a:rPr lang="en-US" sz="1200" b="1">
                          <a:latin typeface="Calisto MT" panose="02040603050505030304" pitchFamily="18" charset="0"/>
                        </a:rPr>
                        <a:t>Acute</a:t>
                      </a:r>
                      <a:endParaRPr lang="en-US" sz="1200">
                        <a:latin typeface="Calisto MT" panose="02040603050505030304" pitchFamily="18" charset="0"/>
                      </a:endParaRPr>
                    </a:p>
                  </a:txBody>
                  <a:tcPr anchor="ctr"/>
                </a:tc>
                <a:tc>
                  <a:txBody>
                    <a:bodyPr/>
                    <a:lstStyle/>
                    <a:p>
                      <a:pPr algn="ctr">
                        <a:buNone/>
                      </a:pPr>
                      <a:r>
                        <a:rPr lang="en-US" sz="1200" dirty="0">
                          <a:latin typeface="Calisto MT" panose="02040603050505030304" pitchFamily="18" charset="0"/>
                        </a:rPr>
                        <a:t>CRP, SAA, haptoglobin,        fibrinogen, ferritin</a:t>
                      </a:r>
                    </a:p>
                  </a:txBody>
                  <a:tcPr anchor="ctr"/>
                </a:tc>
                <a:tc>
                  <a:txBody>
                    <a:bodyPr/>
                    <a:lstStyle/>
                    <a:p>
                      <a:pPr algn="ctr">
                        <a:buNone/>
                      </a:pPr>
                      <a:r>
                        <a:rPr lang="en-US" sz="1200" dirty="0">
                          <a:latin typeface="Calisto MT" panose="02040603050505030304" pitchFamily="18" charset="0"/>
                        </a:rPr>
                        <a:t>Albumin, transferrin, transthyretin</a:t>
                      </a:r>
                    </a:p>
                  </a:txBody>
                  <a:tcPr anchor="ctr"/>
                </a:tc>
                <a:extLst>
                  <a:ext uri="{0D108BD9-81ED-4DB2-BD59-A6C34878D82A}">
                    <a16:rowId xmlns:a16="http://schemas.microsoft.com/office/drawing/2014/main" val="2899952356"/>
                  </a:ext>
                </a:extLst>
              </a:tr>
              <a:tr h="0">
                <a:tc>
                  <a:txBody>
                    <a:bodyPr/>
                    <a:lstStyle/>
                    <a:p>
                      <a:pPr algn="ctr">
                        <a:buNone/>
                      </a:pPr>
                      <a:r>
                        <a:rPr lang="en-US" sz="1200" b="1">
                          <a:latin typeface="Calisto MT" panose="02040603050505030304" pitchFamily="18" charset="0"/>
                        </a:rPr>
                        <a:t>Chronic</a:t>
                      </a:r>
                      <a:endParaRPr lang="en-US" sz="1200">
                        <a:latin typeface="Calisto MT" panose="02040603050505030304" pitchFamily="18" charset="0"/>
                      </a:endParaRPr>
                    </a:p>
                  </a:txBody>
                  <a:tcPr anchor="ctr"/>
                </a:tc>
                <a:tc>
                  <a:txBody>
                    <a:bodyPr/>
                    <a:lstStyle/>
                    <a:p>
                      <a:pPr algn="ctr">
                        <a:buNone/>
                      </a:pPr>
                      <a:r>
                        <a:rPr lang="en-US" sz="1200" dirty="0">
                          <a:latin typeface="Calisto MT" panose="02040603050505030304" pitchFamily="18" charset="0"/>
                        </a:rPr>
                        <a:t>Mild ↑ CRP, SAA, fibrinogen, ↑ gamma  globulins</a:t>
                      </a:r>
                    </a:p>
                  </a:txBody>
                  <a:tcPr anchor="ctr"/>
                </a:tc>
                <a:tc>
                  <a:txBody>
                    <a:bodyPr/>
                    <a:lstStyle/>
                    <a:p>
                      <a:pPr algn="ctr">
                        <a:buNone/>
                      </a:pPr>
                      <a:r>
                        <a:rPr lang="en-US" sz="1200" dirty="0">
                          <a:latin typeface="Calisto MT" panose="02040603050505030304" pitchFamily="18" charset="0"/>
                        </a:rPr>
                        <a:t>Persistent ↓ albumin, transferrin</a:t>
                      </a:r>
                    </a:p>
                  </a:txBody>
                  <a:tcPr anchor="ctr"/>
                </a:tc>
                <a:extLst>
                  <a:ext uri="{0D108BD9-81ED-4DB2-BD59-A6C34878D82A}">
                    <a16:rowId xmlns:a16="http://schemas.microsoft.com/office/drawing/2014/main" val="2269257717"/>
                  </a:ext>
                </a:extLst>
              </a:tr>
            </a:tbl>
          </a:graphicData>
        </a:graphic>
      </p:graphicFrame>
      <p:pic>
        <p:nvPicPr>
          <p:cNvPr id="4" name="Picture 3">
            <a:extLst>
              <a:ext uri="{FF2B5EF4-FFF2-40B4-BE49-F238E27FC236}">
                <a16:creationId xmlns:a16="http://schemas.microsoft.com/office/drawing/2014/main" id="{13705CE4-8021-B0F0-C4DC-9BB62E8BF35D}"/>
              </a:ext>
            </a:extLst>
          </p:cNvPr>
          <p:cNvPicPr>
            <a:picLocks noChangeAspect="1"/>
          </p:cNvPicPr>
          <p:nvPr/>
        </p:nvPicPr>
        <p:blipFill>
          <a:blip r:embed="rId2"/>
          <a:srcRect l="53150" t="50000" r="27950" b="15386"/>
          <a:stretch>
            <a:fillRect/>
          </a:stretch>
        </p:blipFill>
        <p:spPr>
          <a:xfrm>
            <a:off x="764704" y="3147814"/>
            <a:ext cx="2057400" cy="1828800"/>
          </a:xfrm>
          <a:prstGeom prst="rect">
            <a:avLst/>
          </a:prstGeom>
        </p:spPr>
      </p:pic>
      <p:pic>
        <p:nvPicPr>
          <p:cNvPr id="5" name="Picture 4">
            <a:extLst>
              <a:ext uri="{FF2B5EF4-FFF2-40B4-BE49-F238E27FC236}">
                <a16:creationId xmlns:a16="http://schemas.microsoft.com/office/drawing/2014/main" id="{14124CEE-F710-C155-346B-EE7043F6E570}"/>
              </a:ext>
            </a:extLst>
          </p:cNvPr>
          <p:cNvPicPr>
            <a:picLocks noChangeAspect="1"/>
          </p:cNvPicPr>
          <p:nvPr/>
        </p:nvPicPr>
        <p:blipFill>
          <a:blip r:embed="rId2"/>
          <a:srcRect r="80450" b="58653"/>
          <a:stretch>
            <a:fillRect/>
          </a:stretch>
        </p:blipFill>
        <p:spPr>
          <a:xfrm>
            <a:off x="3861048" y="3147814"/>
            <a:ext cx="1944216" cy="1828800"/>
          </a:xfrm>
          <a:prstGeom prst="rect">
            <a:avLst/>
          </a:prstGeom>
        </p:spPr>
      </p:pic>
    </p:spTree>
    <p:extLst>
      <p:ext uri="{BB962C8B-B14F-4D97-AF65-F5344CB8AC3E}">
        <p14:creationId xmlns:p14="http://schemas.microsoft.com/office/powerpoint/2010/main" val="188333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53FBD9-3B81-7E78-9F2C-DF96DBD72523}"/>
              </a:ext>
            </a:extLst>
          </p:cNvPr>
          <p:cNvSpPr txBox="1"/>
          <p:nvPr/>
        </p:nvSpPr>
        <p:spPr>
          <a:xfrm>
            <a:off x="202141" y="2139702"/>
            <a:ext cx="6444716"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Arial" panose="020B0604020202020204" pitchFamily="34" charset="0"/>
              <a:buChar char="•"/>
            </a:pPr>
            <a:r>
              <a:rPr lang="en-US" dirty="0">
                <a:latin typeface="Calisto MT" panose="02040603050505030304" pitchFamily="18" charset="0"/>
              </a:rPr>
              <a:t>Examples: Hypogammaglobulinemia, agammaglobulinemia</a:t>
            </a:r>
          </a:p>
          <a:p>
            <a:pPr marL="285750" indent="-285750">
              <a:buFont typeface="Arial" panose="020B0604020202020204" pitchFamily="34" charset="0"/>
              <a:buChar char="•"/>
            </a:pPr>
            <a:r>
              <a:rPr lang="en-US" dirty="0">
                <a:latin typeface="Calisto MT" panose="02040603050505030304" pitchFamily="18" charset="0"/>
              </a:rPr>
              <a:t>SPEP Pattern: ↓ or absent gamma region</a:t>
            </a:r>
          </a:p>
          <a:p>
            <a:pPr marL="285750" indent="-285750">
              <a:buFont typeface="Arial" panose="020B0604020202020204" pitchFamily="34" charset="0"/>
              <a:buChar char="•"/>
            </a:pPr>
            <a:r>
              <a:rPr lang="en-US" dirty="0">
                <a:latin typeface="Calisto MT" panose="02040603050505030304" pitchFamily="18" charset="0"/>
              </a:rPr>
              <a:t>Interpretation: Deficient antibody production</a:t>
            </a:r>
          </a:p>
        </p:txBody>
      </p:sp>
      <p:sp>
        <p:nvSpPr>
          <p:cNvPr id="16" name="TextBox 15">
            <a:extLst>
              <a:ext uri="{FF2B5EF4-FFF2-40B4-BE49-F238E27FC236}">
                <a16:creationId xmlns:a16="http://schemas.microsoft.com/office/drawing/2014/main" id="{A7354945-2852-953C-3D83-7C3E65713F1C}"/>
              </a:ext>
            </a:extLst>
          </p:cNvPr>
          <p:cNvSpPr txBox="1"/>
          <p:nvPr/>
        </p:nvSpPr>
        <p:spPr>
          <a:xfrm>
            <a:off x="2276872" y="51470"/>
            <a:ext cx="2295255" cy="400110"/>
          </a:xfrm>
          <a:prstGeom prst="rect">
            <a:avLst/>
          </a:prstGeom>
          <a:noFill/>
        </p:spPr>
        <p:txBody>
          <a:bodyPr wrap="square">
            <a:spAutoFit/>
          </a:bodyPr>
          <a:lstStyle/>
          <a:p>
            <a:r>
              <a:rPr lang="en-US" sz="2000" b="1" dirty="0">
                <a:latin typeface="Calisto MT" panose="02040603050505030304" pitchFamily="18" charset="0"/>
              </a:rPr>
              <a:t>Immunodeficiency</a:t>
            </a:r>
          </a:p>
        </p:txBody>
      </p:sp>
    </p:spTree>
    <p:extLst>
      <p:ext uri="{BB962C8B-B14F-4D97-AF65-F5344CB8AC3E}">
        <p14:creationId xmlns:p14="http://schemas.microsoft.com/office/powerpoint/2010/main" val="3138727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altLang="ko-KR" dirty="0">
                <a:latin typeface="Calisto MT" panose="02040603050505030304" pitchFamily="18" charset="0"/>
              </a:rPr>
              <a:t>References</a:t>
            </a:r>
          </a:p>
        </p:txBody>
      </p:sp>
    </p:spTree>
    <p:extLst>
      <p:ext uri="{BB962C8B-B14F-4D97-AF65-F5344CB8AC3E}">
        <p14:creationId xmlns:p14="http://schemas.microsoft.com/office/powerpoint/2010/main" val="326741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altLang="ko-KR" dirty="0">
                <a:latin typeface="Calisto MT" panose="02040603050505030304" pitchFamily="18" charset="0"/>
              </a:rPr>
              <a:t>Introduction</a:t>
            </a:r>
            <a:endParaRPr lang="ko-KR" altLang="en-US" dirty="0">
              <a:latin typeface="Calisto MT" panose="02040603050505030304" pitchFamily="18" charset="0"/>
            </a:endParaRPr>
          </a:p>
        </p:txBody>
      </p:sp>
    </p:spTree>
    <p:extLst>
      <p:ext uri="{BB962C8B-B14F-4D97-AF65-F5344CB8AC3E}">
        <p14:creationId xmlns:p14="http://schemas.microsoft.com/office/powerpoint/2010/main" val="310123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D46F00-9478-A07D-484B-BD840F910E45}"/>
              </a:ext>
            </a:extLst>
          </p:cNvPr>
          <p:cNvSpPr>
            <a:spLocks noChangeArrowheads="1"/>
          </p:cNvSpPr>
          <p:nvPr/>
        </p:nvSpPr>
        <p:spPr bwMode="auto">
          <a:xfrm>
            <a:off x="188640" y="195486"/>
            <a:ext cx="6029023" cy="390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q"/>
              <a:tabLst/>
            </a:pPr>
            <a:r>
              <a:rPr kumimoji="0" lang="en-US" altLang="en-US" sz="1400" i="0" u="none" strike="noStrike" cap="none" normalizeH="0" baseline="0" dirty="0">
                <a:ln>
                  <a:noFill/>
                </a:ln>
                <a:solidFill>
                  <a:schemeClr val="tx1"/>
                </a:solidFill>
                <a:effectLst/>
                <a:latin typeface="Calisto MT" panose="02040603050505030304" pitchFamily="18" charset="0"/>
              </a:rPr>
              <a:t>Tietz Textbook of Clinical Chemistry and Molecular Diagnostics</a:t>
            </a: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q"/>
              <a:tabLst/>
            </a:pPr>
            <a:r>
              <a:rPr kumimoji="0" lang="en-US" altLang="en-US" sz="1400" i="0" u="none" strike="noStrike" cap="none" normalizeH="0" baseline="0" dirty="0">
                <a:ln>
                  <a:noFill/>
                </a:ln>
                <a:solidFill>
                  <a:schemeClr val="tx1"/>
                </a:solidFill>
                <a:effectLst/>
                <a:latin typeface="Calisto MT" panose="02040603050505030304" pitchFamily="18" charset="0"/>
              </a:rPr>
              <a:t>Henry's Clinical Diagnosis and Management by Laboratory Methods</a:t>
            </a: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q"/>
              <a:tabLst/>
            </a:pPr>
            <a:r>
              <a:rPr kumimoji="0" lang="en-US" altLang="en-US" sz="1400" i="0" u="none" strike="noStrike" cap="none" normalizeH="0" baseline="0" dirty="0">
                <a:ln>
                  <a:noFill/>
                </a:ln>
                <a:solidFill>
                  <a:schemeClr val="tx1"/>
                </a:solidFill>
                <a:effectLst/>
                <a:latin typeface="Calisto MT" panose="02040603050505030304" pitchFamily="18" charset="0"/>
              </a:rPr>
              <a:t>The Blood Project – Serum Protein Electrophoresis</a:t>
            </a: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q"/>
              <a:tabLst/>
            </a:pPr>
            <a:r>
              <a:rPr kumimoji="0" lang="en-US" altLang="en-US" sz="1400" i="0" u="none" strike="noStrike" cap="none" normalizeH="0" baseline="0" dirty="0" err="1">
                <a:ln>
                  <a:noFill/>
                </a:ln>
                <a:solidFill>
                  <a:schemeClr val="tx1"/>
                </a:solidFill>
                <a:effectLst/>
                <a:latin typeface="Calisto MT" panose="02040603050505030304" pitchFamily="18" charset="0"/>
              </a:rPr>
              <a:t>PathElective</a:t>
            </a:r>
            <a:r>
              <a:rPr kumimoji="0" lang="en-US" altLang="en-US" sz="1400" i="0" u="none" strike="noStrike" cap="none" normalizeH="0" baseline="0" dirty="0">
                <a:ln>
                  <a:noFill/>
                </a:ln>
                <a:solidFill>
                  <a:schemeClr val="tx1"/>
                </a:solidFill>
                <a:effectLst/>
                <a:latin typeface="Calisto MT" panose="02040603050505030304" pitchFamily="18" charset="0"/>
              </a:rPr>
              <a:t> – SPEP and Immunofixation Interpretation</a:t>
            </a: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q"/>
              <a:tabLst/>
            </a:pPr>
            <a:r>
              <a:rPr kumimoji="0" lang="en-US" altLang="en-US" sz="1400" i="0" u="none" strike="noStrike" cap="none" normalizeH="0" baseline="0" dirty="0">
                <a:ln>
                  <a:noFill/>
                </a:ln>
                <a:solidFill>
                  <a:schemeClr val="tx1"/>
                </a:solidFill>
                <a:effectLst/>
                <a:latin typeface="Calisto MT" panose="02040603050505030304" pitchFamily="18" charset="0"/>
              </a:rPr>
              <a:t>AMBOSS Medical Platform – Protein Analysis</a:t>
            </a: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q"/>
              <a:tabLst/>
            </a:pPr>
            <a:r>
              <a:rPr kumimoji="0" lang="en-US" altLang="en-US" sz="1400" i="0" u="none" strike="noStrike" cap="none" normalizeH="0" baseline="0" dirty="0">
                <a:ln>
                  <a:noFill/>
                </a:ln>
                <a:solidFill>
                  <a:schemeClr val="tx1"/>
                </a:solidFill>
                <a:effectLst/>
                <a:latin typeface="Calisto MT" panose="02040603050505030304" pitchFamily="18" charset="0"/>
              </a:rPr>
              <a:t>American Academy of Family Physicians (AAFP) – SPEP Interpretation</a:t>
            </a: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q"/>
              <a:tabLst/>
            </a:pPr>
            <a:r>
              <a:rPr kumimoji="0" lang="en-US" altLang="en-US" sz="1400" i="0" u="none" strike="noStrike" cap="none" normalizeH="0" baseline="0" dirty="0">
                <a:ln>
                  <a:noFill/>
                </a:ln>
                <a:solidFill>
                  <a:schemeClr val="tx1"/>
                </a:solidFill>
                <a:effectLst/>
                <a:latin typeface="Calisto MT" panose="02040603050505030304" pitchFamily="18" charset="0"/>
              </a:rPr>
              <a:t>International Myeloma Foundation – Monoclonal Protein Testing</a:t>
            </a: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q"/>
              <a:tabLst/>
            </a:pPr>
            <a:r>
              <a:rPr kumimoji="0" lang="en-US" altLang="en-US" sz="1400" i="0" u="none" strike="noStrike" cap="none" normalizeH="0" baseline="0" dirty="0">
                <a:ln>
                  <a:noFill/>
                </a:ln>
                <a:solidFill>
                  <a:schemeClr val="tx1"/>
                </a:solidFill>
                <a:effectLst/>
                <a:latin typeface="Calisto MT" panose="02040603050505030304" pitchFamily="18" charset="0"/>
              </a:rPr>
              <a:t>BCIT Clinical Laboratory Science Resource</a:t>
            </a: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q"/>
              <a:tabLst/>
            </a:pPr>
            <a:r>
              <a:rPr kumimoji="0" lang="en-US" altLang="en-US" sz="1400" i="0" u="none" strike="noStrike" cap="none" normalizeH="0" baseline="0" dirty="0">
                <a:ln>
                  <a:noFill/>
                </a:ln>
                <a:solidFill>
                  <a:schemeClr val="tx1"/>
                </a:solidFill>
                <a:effectLst/>
                <a:latin typeface="Calisto MT" panose="02040603050505030304" pitchFamily="18" charset="0"/>
              </a:rPr>
              <a:t>Medscape – Liver Disease and Electrophoresis</a:t>
            </a:r>
          </a:p>
        </p:txBody>
      </p:sp>
    </p:spTree>
    <p:extLst>
      <p:ext uri="{BB962C8B-B14F-4D97-AF65-F5344CB8AC3E}">
        <p14:creationId xmlns:p14="http://schemas.microsoft.com/office/powerpoint/2010/main" val="1127853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Tree>
    <p:extLst>
      <p:ext uri="{BB962C8B-B14F-4D97-AF65-F5344CB8AC3E}">
        <p14:creationId xmlns:p14="http://schemas.microsoft.com/office/powerpoint/2010/main" val="6145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5CA17B9-4C30-E7D2-84B8-6C46C4BAED46}"/>
              </a:ext>
            </a:extLst>
          </p:cNvPr>
          <p:cNvSpPr txBox="1"/>
          <p:nvPr/>
        </p:nvSpPr>
        <p:spPr>
          <a:xfrm>
            <a:off x="439087" y="1437624"/>
            <a:ext cx="5690213" cy="1338828"/>
          </a:xfrm>
          <a:prstGeom prst="rect">
            <a:avLst/>
          </a:prstGeom>
          <a:noFill/>
        </p:spPr>
        <p:txBody>
          <a:bodyPr wrap="square">
            <a:spAutoFit/>
          </a:bodyPr>
          <a:lstStyle/>
          <a:p>
            <a:pPr algn="just"/>
            <a:r>
              <a:rPr lang="en-US" sz="1350" dirty="0">
                <a:latin typeface="Calisto MT" panose="02040603050505030304" pitchFamily="18" charset="0"/>
              </a:rPr>
              <a:t>Electrophoresis is a laboratory technique used to separate proteins or          molecules based on their electric charge and size. Samples are loaded onto    a gel or suitable medium, and an electric current is applied, causing the        proteins to move toward the opposite charge. The movement speed of each  protein depends on its charge and size, and after separation, proteins can be stained and  identified.</a:t>
            </a:r>
          </a:p>
        </p:txBody>
      </p:sp>
      <p:sp>
        <p:nvSpPr>
          <p:cNvPr id="12" name="Text Placeholder 1">
            <a:extLst>
              <a:ext uri="{FF2B5EF4-FFF2-40B4-BE49-F238E27FC236}">
                <a16:creationId xmlns:a16="http://schemas.microsoft.com/office/drawing/2014/main" id="{50F6F97D-4704-80D5-0CD3-DAA7455F976F}"/>
              </a:ext>
            </a:extLst>
          </p:cNvPr>
          <p:cNvSpPr>
            <a:spLocks noGrp="1"/>
          </p:cNvSpPr>
          <p:nvPr>
            <p:ph type="body" sz="quarter" idx="10"/>
          </p:nvPr>
        </p:nvSpPr>
        <p:spPr>
          <a:xfrm>
            <a:off x="1714500" y="735546"/>
            <a:ext cx="3429000" cy="432048"/>
          </a:xfrm>
        </p:spPr>
        <p:txBody>
          <a:bodyPr/>
          <a:lstStyle/>
          <a:p>
            <a:pPr algn="ctr"/>
            <a:r>
              <a:rPr lang="en-US" altLang="ko-KR" dirty="0">
                <a:latin typeface="Calisto MT" panose="02040603050505030304" pitchFamily="18" charset="0"/>
              </a:rPr>
              <a:t>Introduction</a:t>
            </a:r>
            <a:endParaRPr lang="ko-KR" altLang="en-US" dirty="0">
              <a:latin typeface="Calisto MT" panose="02040603050505030304" pitchFamily="18" charset="0"/>
            </a:endParaRPr>
          </a:p>
        </p:txBody>
      </p:sp>
      <p:pic>
        <p:nvPicPr>
          <p:cNvPr id="27" name="Picture 26">
            <a:extLst>
              <a:ext uri="{FF2B5EF4-FFF2-40B4-BE49-F238E27FC236}">
                <a16:creationId xmlns:a16="http://schemas.microsoft.com/office/drawing/2014/main" id="{531DE6DA-435C-D029-5501-B9CCDBA44FEF}"/>
              </a:ext>
            </a:extLst>
          </p:cNvPr>
          <p:cNvPicPr>
            <a:picLocks noChangeAspect="1"/>
          </p:cNvPicPr>
          <p:nvPr/>
        </p:nvPicPr>
        <p:blipFill>
          <a:blip r:embed="rId2"/>
          <a:stretch>
            <a:fillRect/>
          </a:stretch>
        </p:blipFill>
        <p:spPr>
          <a:xfrm>
            <a:off x="2024844" y="3023399"/>
            <a:ext cx="2661135" cy="1477164"/>
          </a:xfrm>
          <a:prstGeom prst="rect">
            <a:avLst/>
          </a:prstGeom>
        </p:spPr>
      </p:pic>
    </p:spTree>
    <p:extLst>
      <p:ext uri="{BB962C8B-B14F-4D97-AF65-F5344CB8AC3E}">
        <p14:creationId xmlns:p14="http://schemas.microsoft.com/office/powerpoint/2010/main" val="268217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88940" y="735546"/>
            <a:ext cx="3969060" cy="663794"/>
          </a:xfrm>
        </p:spPr>
        <p:txBody>
          <a:bodyPr/>
          <a:lstStyle/>
          <a:p>
            <a:pPr algn="ctr"/>
            <a:r>
              <a:rPr lang="en-US" altLang="ko-KR" sz="2400" dirty="0">
                <a:latin typeface="Calisto MT" panose="02040603050505030304" pitchFamily="18" charset="0"/>
              </a:rPr>
              <a:t>Types of serum protein electrophoresis</a:t>
            </a:r>
          </a:p>
        </p:txBody>
      </p:sp>
      <p:sp>
        <p:nvSpPr>
          <p:cNvPr id="4" name="Pentagon 3"/>
          <p:cNvSpPr/>
          <p:nvPr/>
        </p:nvSpPr>
        <p:spPr>
          <a:xfrm flipH="1">
            <a:off x="2136000" y="1538492"/>
            <a:ext cx="1941072" cy="486054"/>
          </a:xfrm>
          <a:prstGeom prst="homePlate">
            <a:avLst>
              <a:gd name="adj" fmla="val 64697"/>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Calisto MT" panose="02040603050505030304" pitchFamily="18" charset="0"/>
            </a:endParaRPr>
          </a:p>
        </p:txBody>
      </p:sp>
      <p:sp>
        <p:nvSpPr>
          <p:cNvPr id="7" name="Pentagon 6"/>
          <p:cNvSpPr/>
          <p:nvPr/>
        </p:nvSpPr>
        <p:spPr>
          <a:xfrm flipH="1">
            <a:off x="2136000" y="2105853"/>
            <a:ext cx="1941072" cy="486054"/>
          </a:xfrm>
          <a:prstGeom prst="homePlate">
            <a:avLst>
              <a:gd name="adj" fmla="val 64697"/>
            </a:avLst>
          </a:prstGeom>
          <a:solidFill>
            <a:schemeClr val="accent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Calisto MT" panose="02040603050505030304" pitchFamily="18" charset="0"/>
            </a:endParaRPr>
          </a:p>
        </p:txBody>
      </p:sp>
      <p:sp>
        <p:nvSpPr>
          <p:cNvPr id="8" name="Pentagon 7"/>
          <p:cNvSpPr/>
          <p:nvPr/>
        </p:nvSpPr>
        <p:spPr>
          <a:xfrm flipH="1">
            <a:off x="2136000" y="2673214"/>
            <a:ext cx="1941072" cy="486054"/>
          </a:xfrm>
          <a:prstGeom prst="homePlate">
            <a:avLst>
              <a:gd name="adj" fmla="val 64697"/>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Calisto MT" panose="02040603050505030304" pitchFamily="18" charset="0"/>
            </a:endParaRPr>
          </a:p>
        </p:txBody>
      </p:sp>
      <p:sp>
        <p:nvSpPr>
          <p:cNvPr id="9" name="Pentagon 8"/>
          <p:cNvSpPr/>
          <p:nvPr/>
        </p:nvSpPr>
        <p:spPr>
          <a:xfrm flipH="1">
            <a:off x="2136000" y="3240574"/>
            <a:ext cx="1941072" cy="486054"/>
          </a:xfrm>
          <a:prstGeom prst="homePlate">
            <a:avLst>
              <a:gd name="adj" fmla="val 64697"/>
            </a:avLst>
          </a:prstGeom>
          <a:solidFill>
            <a:schemeClr val="accent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Calisto MT" panose="02040603050505030304" pitchFamily="18" charset="0"/>
            </a:endParaRPr>
          </a:p>
        </p:txBody>
      </p:sp>
      <p:sp>
        <p:nvSpPr>
          <p:cNvPr id="10" name="Pentagon 9"/>
          <p:cNvSpPr/>
          <p:nvPr/>
        </p:nvSpPr>
        <p:spPr>
          <a:xfrm flipH="1">
            <a:off x="2136000" y="3807935"/>
            <a:ext cx="1941072" cy="486054"/>
          </a:xfrm>
          <a:prstGeom prst="homePlate">
            <a:avLst>
              <a:gd name="adj" fmla="val 64697"/>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latin typeface="Calisto MT" panose="02040603050505030304" pitchFamily="18" charset="0"/>
            </a:endParaRPr>
          </a:p>
        </p:txBody>
      </p:sp>
      <p:sp>
        <p:nvSpPr>
          <p:cNvPr id="16" name="TextBox 15"/>
          <p:cNvSpPr txBox="1"/>
          <p:nvPr/>
        </p:nvSpPr>
        <p:spPr>
          <a:xfrm>
            <a:off x="2348880" y="1608395"/>
            <a:ext cx="1620180" cy="369332"/>
          </a:xfrm>
          <a:prstGeom prst="rect">
            <a:avLst/>
          </a:prstGeom>
          <a:noFill/>
        </p:spPr>
        <p:txBody>
          <a:bodyPr wrap="square" rtlCol="0">
            <a:spAutoFit/>
          </a:bodyPr>
          <a:lstStyle/>
          <a:p>
            <a:pPr algn="ctr"/>
            <a:r>
              <a:rPr lang="en-US" altLang="ko-KR" sz="900" b="1" dirty="0">
                <a:solidFill>
                  <a:schemeClr val="bg1"/>
                </a:solidFill>
                <a:latin typeface="Calisto MT" panose="02040603050505030304" pitchFamily="18" charset="0"/>
                <a:cs typeface="Arial" pitchFamily="34" charset="0"/>
              </a:rPr>
              <a:t>Cellulose Acetate / Agarose Gel Electrophoresis</a:t>
            </a:r>
            <a:endParaRPr lang="ko-KR" altLang="en-US" sz="900" b="1" dirty="0">
              <a:solidFill>
                <a:schemeClr val="bg1"/>
              </a:solidFill>
              <a:latin typeface="Calisto MT" panose="02040603050505030304" pitchFamily="18" charset="0"/>
              <a:cs typeface="Arial" pitchFamily="34" charset="0"/>
            </a:endParaRPr>
          </a:p>
        </p:txBody>
      </p:sp>
      <p:sp>
        <p:nvSpPr>
          <p:cNvPr id="17" name="TextBox 16"/>
          <p:cNvSpPr txBox="1"/>
          <p:nvPr/>
        </p:nvSpPr>
        <p:spPr>
          <a:xfrm>
            <a:off x="2492896" y="2166067"/>
            <a:ext cx="1404156" cy="369332"/>
          </a:xfrm>
          <a:prstGeom prst="rect">
            <a:avLst/>
          </a:prstGeom>
          <a:noFill/>
        </p:spPr>
        <p:txBody>
          <a:bodyPr wrap="square" rtlCol="0">
            <a:spAutoFit/>
          </a:bodyPr>
          <a:lstStyle/>
          <a:p>
            <a:pPr algn="ctr"/>
            <a:r>
              <a:rPr lang="en-US" altLang="ko-KR" sz="900" b="1" dirty="0">
                <a:solidFill>
                  <a:schemeClr val="bg1"/>
                </a:solidFill>
                <a:latin typeface="Calisto MT" panose="02040603050505030304" pitchFamily="18" charset="0"/>
                <a:cs typeface="Arial" pitchFamily="34" charset="0"/>
              </a:rPr>
              <a:t>Capillary electrophoresis</a:t>
            </a:r>
            <a:endParaRPr lang="ko-KR" altLang="en-US" sz="900" b="1" dirty="0">
              <a:solidFill>
                <a:schemeClr val="bg1"/>
              </a:solidFill>
              <a:latin typeface="Calisto MT" panose="02040603050505030304" pitchFamily="18" charset="0"/>
              <a:cs typeface="Arial" pitchFamily="34" charset="0"/>
            </a:endParaRPr>
          </a:p>
        </p:txBody>
      </p:sp>
      <p:sp>
        <p:nvSpPr>
          <p:cNvPr id="18" name="TextBox 17"/>
          <p:cNvSpPr txBox="1"/>
          <p:nvPr/>
        </p:nvSpPr>
        <p:spPr>
          <a:xfrm>
            <a:off x="2780928" y="2762043"/>
            <a:ext cx="1080120" cy="230832"/>
          </a:xfrm>
          <a:prstGeom prst="rect">
            <a:avLst/>
          </a:prstGeom>
          <a:noFill/>
        </p:spPr>
        <p:txBody>
          <a:bodyPr wrap="square" rtlCol="0">
            <a:spAutoFit/>
          </a:bodyPr>
          <a:lstStyle/>
          <a:p>
            <a:pPr algn="ctr"/>
            <a:r>
              <a:rPr lang="en-US" altLang="ko-KR" sz="900" b="1" dirty="0">
                <a:solidFill>
                  <a:schemeClr val="bg1"/>
                </a:solidFill>
                <a:latin typeface="Calisto MT" panose="02040603050505030304" pitchFamily="18" charset="0"/>
                <a:cs typeface="Arial" pitchFamily="34" charset="0"/>
              </a:rPr>
              <a:t>Immunofixation</a:t>
            </a:r>
            <a:endParaRPr lang="ko-KR" altLang="en-US" sz="900" b="1" dirty="0">
              <a:solidFill>
                <a:schemeClr val="bg1"/>
              </a:solidFill>
              <a:latin typeface="Calisto MT" panose="02040603050505030304" pitchFamily="18" charset="0"/>
              <a:cs typeface="Arial" pitchFamily="34" charset="0"/>
            </a:endParaRPr>
          </a:p>
        </p:txBody>
      </p:sp>
      <p:sp>
        <p:nvSpPr>
          <p:cNvPr id="19" name="TextBox 18"/>
          <p:cNvSpPr txBox="1"/>
          <p:nvPr/>
        </p:nvSpPr>
        <p:spPr>
          <a:xfrm>
            <a:off x="2636912" y="3377656"/>
            <a:ext cx="1224136" cy="230832"/>
          </a:xfrm>
          <a:prstGeom prst="rect">
            <a:avLst/>
          </a:prstGeom>
          <a:noFill/>
        </p:spPr>
        <p:txBody>
          <a:bodyPr wrap="square" rtlCol="0">
            <a:spAutoFit/>
          </a:bodyPr>
          <a:lstStyle/>
          <a:p>
            <a:pPr algn="ctr"/>
            <a:r>
              <a:rPr lang="en-US" altLang="ko-KR" sz="900" b="1" dirty="0" err="1">
                <a:solidFill>
                  <a:schemeClr val="bg1"/>
                </a:solidFill>
                <a:latin typeface="Calisto MT" panose="02040603050505030304" pitchFamily="18" charset="0"/>
                <a:cs typeface="Arial" pitchFamily="34" charset="0"/>
              </a:rPr>
              <a:t>Immunosubtraction</a:t>
            </a:r>
            <a:endParaRPr lang="ko-KR" altLang="en-US" sz="900" b="1" dirty="0">
              <a:solidFill>
                <a:schemeClr val="bg1"/>
              </a:solidFill>
              <a:latin typeface="Calisto MT" panose="02040603050505030304" pitchFamily="18" charset="0"/>
              <a:cs typeface="Arial" pitchFamily="34" charset="0"/>
            </a:endParaRPr>
          </a:p>
        </p:txBody>
      </p:sp>
      <p:sp>
        <p:nvSpPr>
          <p:cNvPr id="20" name="TextBox 19"/>
          <p:cNvSpPr txBox="1"/>
          <p:nvPr/>
        </p:nvSpPr>
        <p:spPr>
          <a:xfrm>
            <a:off x="2991237" y="3947087"/>
            <a:ext cx="869811" cy="230832"/>
          </a:xfrm>
          <a:prstGeom prst="rect">
            <a:avLst/>
          </a:prstGeom>
          <a:noFill/>
        </p:spPr>
        <p:txBody>
          <a:bodyPr wrap="square" rtlCol="0">
            <a:spAutoFit/>
          </a:bodyPr>
          <a:lstStyle/>
          <a:p>
            <a:pPr algn="ctr"/>
            <a:r>
              <a:rPr lang="en-US" altLang="ko-KR" sz="900" b="1" dirty="0">
                <a:solidFill>
                  <a:schemeClr val="bg1"/>
                </a:solidFill>
                <a:latin typeface="Calisto MT" panose="02040603050505030304" pitchFamily="18" charset="0"/>
                <a:cs typeface="Arial" pitchFamily="34" charset="0"/>
              </a:rPr>
              <a:t>SDS-PAGE</a:t>
            </a:r>
            <a:endParaRPr lang="ko-KR" altLang="en-US" sz="900" b="1" dirty="0">
              <a:solidFill>
                <a:schemeClr val="bg1"/>
              </a:solidFill>
              <a:latin typeface="Calisto MT" panose="02040603050505030304" pitchFamily="18" charset="0"/>
              <a:cs typeface="Arial" pitchFamily="34" charset="0"/>
            </a:endParaRPr>
          </a:p>
        </p:txBody>
      </p:sp>
    </p:spTree>
    <p:extLst>
      <p:ext uri="{BB962C8B-B14F-4D97-AF65-F5344CB8AC3E}">
        <p14:creationId xmlns:p14="http://schemas.microsoft.com/office/powerpoint/2010/main" val="133342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862C370-C8F0-8E12-D124-70E264BE0718}"/>
              </a:ext>
            </a:extLst>
          </p:cNvPr>
          <p:cNvSpPr txBox="1"/>
          <p:nvPr/>
        </p:nvSpPr>
        <p:spPr>
          <a:xfrm>
            <a:off x="267158" y="1151517"/>
            <a:ext cx="6120680" cy="461665"/>
          </a:xfrm>
          <a:prstGeom prst="rect">
            <a:avLst/>
          </a:prstGeom>
          <a:noFill/>
        </p:spPr>
        <p:txBody>
          <a:bodyPr wrap="square">
            <a:spAutoFit/>
          </a:bodyPr>
          <a:lstStyle/>
          <a:p>
            <a:pPr algn="just"/>
            <a:r>
              <a:rPr lang="en-US" sz="1200" b="1" dirty="0">
                <a:latin typeface="Calisto MT" panose="02040603050505030304" pitchFamily="18" charset="0"/>
              </a:rPr>
              <a:t>CAE</a:t>
            </a:r>
            <a:r>
              <a:rPr lang="en-US" sz="1200" dirty="0">
                <a:latin typeface="Calisto MT" panose="02040603050505030304" pitchFamily="18" charset="0"/>
              </a:rPr>
              <a:t> is a method used to separate serum proteins or </a:t>
            </a:r>
            <a:r>
              <a:rPr lang="en-US" sz="1200" dirty="0" err="1">
                <a:latin typeface="Calisto MT" panose="02040603050505030304" pitchFamily="18" charset="0"/>
              </a:rPr>
              <a:t>hemoglobins</a:t>
            </a:r>
            <a:r>
              <a:rPr lang="en-US" sz="1200" dirty="0">
                <a:latin typeface="Calisto MT" panose="02040603050505030304" pitchFamily="18" charset="0"/>
              </a:rPr>
              <a:t> based on their charge and size using a cellulose acetate membrane.</a:t>
            </a:r>
          </a:p>
        </p:txBody>
      </p:sp>
      <p:sp>
        <p:nvSpPr>
          <p:cNvPr id="31" name="TextBox 30">
            <a:extLst>
              <a:ext uri="{FF2B5EF4-FFF2-40B4-BE49-F238E27FC236}">
                <a16:creationId xmlns:a16="http://schemas.microsoft.com/office/drawing/2014/main" id="{F360C81B-196B-DCD9-C487-92822E6D7E61}"/>
              </a:ext>
            </a:extLst>
          </p:cNvPr>
          <p:cNvSpPr txBox="1"/>
          <p:nvPr/>
        </p:nvSpPr>
        <p:spPr>
          <a:xfrm>
            <a:off x="1400542" y="356989"/>
            <a:ext cx="3840891" cy="338554"/>
          </a:xfrm>
          <a:prstGeom prst="rect">
            <a:avLst/>
          </a:prstGeom>
          <a:noFill/>
        </p:spPr>
        <p:txBody>
          <a:bodyPr wrap="square">
            <a:spAutoFit/>
          </a:bodyPr>
          <a:lstStyle/>
          <a:p>
            <a:pPr algn="ctr"/>
            <a:r>
              <a:rPr lang="en-US" altLang="ko-KR" sz="1600" b="1" dirty="0">
                <a:solidFill>
                  <a:schemeClr val="bg1"/>
                </a:solidFill>
                <a:latin typeface="Calisto MT" panose="02040603050505030304" pitchFamily="18" charset="0"/>
                <a:cs typeface="Arial" pitchFamily="34" charset="0"/>
              </a:rPr>
              <a:t>Cellulose Acetate Electrophoresis (CAE)</a:t>
            </a:r>
            <a:endParaRPr lang="ko-KR" altLang="en-US" sz="1600" b="1" dirty="0">
              <a:solidFill>
                <a:schemeClr val="bg1"/>
              </a:solidFill>
              <a:latin typeface="Calisto MT" panose="02040603050505030304" pitchFamily="18" charset="0"/>
              <a:cs typeface="Arial" pitchFamily="34" charset="0"/>
            </a:endParaRPr>
          </a:p>
        </p:txBody>
      </p:sp>
      <p:sp>
        <p:nvSpPr>
          <p:cNvPr id="37" name="TextBox 36">
            <a:extLst>
              <a:ext uri="{FF2B5EF4-FFF2-40B4-BE49-F238E27FC236}">
                <a16:creationId xmlns:a16="http://schemas.microsoft.com/office/drawing/2014/main" id="{564AEB28-E273-4BDC-19F2-58674C659FB2}"/>
              </a:ext>
            </a:extLst>
          </p:cNvPr>
          <p:cNvSpPr txBox="1"/>
          <p:nvPr/>
        </p:nvSpPr>
        <p:spPr>
          <a:xfrm>
            <a:off x="260648" y="2155671"/>
            <a:ext cx="4104456" cy="276999"/>
          </a:xfrm>
          <a:prstGeom prst="rect">
            <a:avLst/>
          </a:prstGeom>
          <a:noFill/>
        </p:spPr>
        <p:txBody>
          <a:bodyPr wrap="square">
            <a:spAutoFit/>
          </a:bodyPr>
          <a:lstStyle/>
          <a:p>
            <a:pPr algn="just"/>
            <a:r>
              <a:rPr lang="en-US" sz="1200" b="1" dirty="0">
                <a:latin typeface="Calisto MT" panose="02040603050505030304" pitchFamily="18" charset="0"/>
              </a:rPr>
              <a:t>Medium</a:t>
            </a:r>
            <a:r>
              <a:rPr lang="en-US" sz="1100" b="1" dirty="0">
                <a:latin typeface="Calisto MT" panose="02040603050505030304" pitchFamily="18" charset="0"/>
              </a:rPr>
              <a:t>: </a:t>
            </a:r>
            <a:r>
              <a:rPr lang="en-US" sz="1200" dirty="0">
                <a:latin typeface="Calisto MT" panose="02040603050505030304" pitchFamily="18" charset="0"/>
              </a:rPr>
              <a:t>A thin strip of cellulose acetate acts as the support.</a:t>
            </a:r>
            <a:endParaRPr lang="en-US" sz="1100" dirty="0">
              <a:latin typeface="Calisto MT" panose="02040603050505030304" pitchFamily="18" charset="0"/>
            </a:endParaRPr>
          </a:p>
        </p:txBody>
      </p:sp>
      <p:sp>
        <p:nvSpPr>
          <p:cNvPr id="39" name="TextBox 38">
            <a:extLst>
              <a:ext uri="{FF2B5EF4-FFF2-40B4-BE49-F238E27FC236}">
                <a16:creationId xmlns:a16="http://schemas.microsoft.com/office/drawing/2014/main" id="{ED53187B-9D8F-8C10-A76C-DB3E8012A461}"/>
              </a:ext>
            </a:extLst>
          </p:cNvPr>
          <p:cNvSpPr txBox="1"/>
          <p:nvPr/>
        </p:nvSpPr>
        <p:spPr>
          <a:xfrm>
            <a:off x="260648" y="2460716"/>
            <a:ext cx="3429000" cy="646331"/>
          </a:xfrm>
          <a:prstGeom prst="rect">
            <a:avLst/>
          </a:prstGeom>
          <a:noFill/>
        </p:spPr>
        <p:txBody>
          <a:bodyPr wrap="square">
            <a:spAutoFit/>
          </a:bodyPr>
          <a:lstStyle/>
          <a:p>
            <a:pPr>
              <a:buNone/>
            </a:pPr>
            <a:r>
              <a:rPr lang="en-US" sz="1200" b="1" dirty="0">
                <a:latin typeface="Calisto MT" panose="02040603050505030304" pitchFamily="18" charset="0"/>
              </a:rPr>
              <a:t>Applications:</a:t>
            </a:r>
          </a:p>
          <a:p>
            <a:pPr marL="171450" indent="-171450">
              <a:buFont typeface="Arial" panose="020B0604020202020204" pitchFamily="34" charset="0"/>
              <a:buChar char="•"/>
            </a:pPr>
            <a:r>
              <a:rPr lang="en-US" sz="1200" dirty="0">
                <a:latin typeface="Calisto MT" panose="02040603050505030304" pitchFamily="18" charset="0"/>
              </a:rPr>
              <a:t> Serum protein electrophoresis (SPEP)</a:t>
            </a:r>
          </a:p>
          <a:p>
            <a:pPr marL="171450" indent="-171450">
              <a:buFont typeface="Arial" panose="020B0604020202020204" pitchFamily="34" charset="0"/>
              <a:buChar char="•"/>
            </a:pPr>
            <a:r>
              <a:rPr lang="en-US" sz="1200" dirty="0">
                <a:latin typeface="Calisto MT" panose="02040603050505030304" pitchFamily="18" charset="0"/>
              </a:rPr>
              <a:t> Hemoglobin variant analysis</a:t>
            </a:r>
          </a:p>
        </p:txBody>
      </p:sp>
      <p:sp>
        <p:nvSpPr>
          <p:cNvPr id="41" name="TextBox 40">
            <a:extLst>
              <a:ext uri="{FF2B5EF4-FFF2-40B4-BE49-F238E27FC236}">
                <a16:creationId xmlns:a16="http://schemas.microsoft.com/office/drawing/2014/main" id="{380F4683-F0B2-12A3-F387-8F6FD1FB0C29}"/>
              </a:ext>
            </a:extLst>
          </p:cNvPr>
          <p:cNvSpPr txBox="1"/>
          <p:nvPr/>
        </p:nvSpPr>
        <p:spPr>
          <a:xfrm>
            <a:off x="263206" y="1665263"/>
            <a:ext cx="4821978" cy="461665"/>
          </a:xfrm>
          <a:prstGeom prst="rect">
            <a:avLst/>
          </a:prstGeom>
          <a:noFill/>
        </p:spPr>
        <p:txBody>
          <a:bodyPr wrap="square">
            <a:spAutoFit/>
          </a:bodyPr>
          <a:lstStyle/>
          <a:p>
            <a:r>
              <a:rPr lang="en-US" sz="1200" b="1" dirty="0">
                <a:latin typeface="Calisto MT" panose="02040603050505030304" pitchFamily="18" charset="0"/>
              </a:rPr>
              <a:t>Principle: </a:t>
            </a:r>
            <a:r>
              <a:rPr lang="en-US" sz="1200" dirty="0">
                <a:latin typeface="Calisto MT" panose="02040603050505030304" pitchFamily="18" charset="0"/>
              </a:rPr>
              <a:t>Proteins migrate across the membrane under an electric field. Their movement depends on their net-charge at the buffer </a:t>
            </a:r>
            <a:r>
              <a:rPr lang="en-US" sz="1200" dirty="0" err="1">
                <a:latin typeface="Calisto MT" panose="02040603050505030304" pitchFamily="18" charset="0"/>
              </a:rPr>
              <a:t>pH.</a:t>
            </a:r>
            <a:endParaRPr lang="en-US" sz="1200" dirty="0">
              <a:latin typeface="Calisto MT" panose="02040603050505030304" pitchFamily="18" charset="0"/>
            </a:endParaRPr>
          </a:p>
        </p:txBody>
      </p:sp>
      <p:sp>
        <p:nvSpPr>
          <p:cNvPr id="43" name="TextBox 42">
            <a:extLst>
              <a:ext uri="{FF2B5EF4-FFF2-40B4-BE49-F238E27FC236}">
                <a16:creationId xmlns:a16="http://schemas.microsoft.com/office/drawing/2014/main" id="{C5BBA0A5-D7CA-EFD6-42C9-15B796511D2D}"/>
              </a:ext>
            </a:extLst>
          </p:cNvPr>
          <p:cNvSpPr txBox="1"/>
          <p:nvPr/>
        </p:nvSpPr>
        <p:spPr>
          <a:xfrm>
            <a:off x="260648" y="3138600"/>
            <a:ext cx="4824536" cy="646331"/>
          </a:xfrm>
          <a:prstGeom prst="rect">
            <a:avLst/>
          </a:prstGeom>
          <a:noFill/>
        </p:spPr>
        <p:txBody>
          <a:bodyPr wrap="square">
            <a:spAutoFit/>
          </a:bodyPr>
          <a:lstStyle/>
          <a:p>
            <a:r>
              <a:rPr lang="en-US" sz="1200" b="1" dirty="0">
                <a:latin typeface="Calisto MT" panose="02040603050505030304" pitchFamily="18" charset="0"/>
              </a:rPr>
              <a:t>Advantages</a:t>
            </a:r>
            <a:r>
              <a:rPr lang="en-US" sz="1200" dirty="0">
                <a:latin typeface="Calisto MT" panose="02040603050505030304" pitchFamily="18" charset="0"/>
              </a:rPr>
              <a:t>: </a:t>
            </a:r>
          </a:p>
          <a:p>
            <a:pPr marL="171450" indent="-171450">
              <a:buFont typeface="Arial" panose="020B0604020202020204" pitchFamily="34" charset="0"/>
              <a:buChar char="•"/>
            </a:pPr>
            <a:r>
              <a:rPr lang="en-US" sz="1200" dirty="0">
                <a:latin typeface="Calisto MT" panose="02040603050505030304" pitchFamily="18" charset="0"/>
              </a:rPr>
              <a:t>Quick and inexpensive  </a:t>
            </a:r>
          </a:p>
          <a:p>
            <a:pPr marL="171450" indent="-171450">
              <a:buFont typeface="Arial" panose="020B0604020202020204" pitchFamily="34" charset="0"/>
              <a:buChar char="•"/>
            </a:pPr>
            <a:r>
              <a:rPr lang="en-US" sz="1200" dirty="0">
                <a:latin typeface="Calisto MT" panose="02040603050505030304" pitchFamily="18" charset="0"/>
              </a:rPr>
              <a:t>Easy staining and densitometry.</a:t>
            </a:r>
          </a:p>
        </p:txBody>
      </p:sp>
      <p:sp>
        <p:nvSpPr>
          <p:cNvPr id="45" name="TextBox 44">
            <a:extLst>
              <a:ext uri="{FF2B5EF4-FFF2-40B4-BE49-F238E27FC236}">
                <a16:creationId xmlns:a16="http://schemas.microsoft.com/office/drawing/2014/main" id="{DA0D6E95-BF4C-E0CF-F8E2-365398EA11C7}"/>
              </a:ext>
            </a:extLst>
          </p:cNvPr>
          <p:cNvSpPr txBox="1"/>
          <p:nvPr/>
        </p:nvSpPr>
        <p:spPr>
          <a:xfrm>
            <a:off x="267158" y="3887886"/>
            <a:ext cx="4248472" cy="646331"/>
          </a:xfrm>
          <a:prstGeom prst="rect">
            <a:avLst/>
          </a:prstGeom>
          <a:noFill/>
        </p:spPr>
        <p:txBody>
          <a:bodyPr wrap="square">
            <a:spAutoFit/>
          </a:bodyPr>
          <a:lstStyle/>
          <a:p>
            <a:r>
              <a:rPr lang="en-US" sz="1200" b="1" dirty="0">
                <a:latin typeface="Calisto MT" panose="02040603050505030304" pitchFamily="18" charset="0"/>
              </a:rPr>
              <a:t>Limitations: </a:t>
            </a:r>
          </a:p>
          <a:p>
            <a:pPr marL="171450" indent="-171450">
              <a:buFont typeface="Arial" panose="020B0604020202020204" pitchFamily="34" charset="0"/>
              <a:buChar char="•"/>
            </a:pPr>
            <a:r>
              <a:rPr lang="en-US" sz="1200" dirty="0">
                <a:latin typeface="Calisto MT" panose="02040603050505030304" pitchFamily="18" charset="0"/>
              </a:rPr>
              <a:t>Lower resolution compared to gel-based methods </a:t>
            </a:r>
          </a:p>
          <a:p>
            <a:pPr marL="171450" indent="-171450">
              <a:buFont typeface="Arial" panose="020B0604020202020204" pitchFamily="34" charset="0"/>
              <a:buChar char="•"/>
            </a:pPr>
            <a:r>
              <a:rPr lang="en-US" sz="1200" dirty="0">
                <a:latin typeface="Calisto MT" panose="02040603050505030304" pitchFamily="18" charset="0"/>
              </a:rPr>
              <a:t>Limited ability to separate closely related proteins</a:t>
            </a:r>
          </a:p>
        </p:txBody>
      </p:sp>
      <p:pic>
        <p:nvPicPr>
          <p:cNvPr id="46" name="Picture 45">
            <a:extLst>
              <a:ext uri="{FF2B5EF4-FFF2-40B4-BE49-F238E27FC236}">
                <a16:creationId xmlns:a16="http://schemas.microsoft.com/office/drawing/2014/main" id="{CDADF9A6-7D47-FCCD-08D2-EBDBFDC7F2B7}"/>
              </a:ext>
            </a:extLst>
          </p:cNvPr>
          <p:cNvPicPr>
            <a:picLocks noChangeAspect="1"/>
          </p:cNvPicPr>
          <p:nvPr/>
        </p:nvPicPr>
        <p:blipFill>
          <a:blip r:embed="rId2"/>
          <a:stretch>
            <a:fillRect/>
          </a:stretch>
        </p:blipFill>
        <p:spPr>
          <a:xfrm>
            <a:off x="3933056" y="2770357"/>
            <a:ext cx="2796268" cy="1828800"/>
          </a:xfrm>
          <a:prstGeom prst="rect">
            <a:avLst/>
          </a:prstGeom>
        </p:spPr>
      </p:pic>
    </p:spTree>
    <p:extLst>
      <p:ext uri="{BB962C8B-B14F-4D97-AF65-F5344CB8AC3E}">
        <p14:creationId xmlns:p14="http://schemas.microsoft.com/office/powerpoint/2010/main" val="323940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862C370-C8F0-8E12-D124-70E264BE0718}"/>
              </a:ext>
            </a:extLst>
          </p:cNvPr>
          <p:cNvSpPr txBox="1"/>
          <p:nvPr/>
        </p:nvSpPr>
        <p:spPr>
          <a:xfrm>
            <a:off x="267158" y="1151517"/>
            <a:ext cx="6186178" cy="461665"/>
          </a:xfrm>
          <a:prstGeom prst="rect">
            <a:avLst/>
          </a:prstGeom>
          <a:noFill/>
        </p:spPr>
        <p:txBody>
          <a:bodyPr wrap="square">
            <a:spAutoFit/>
          </a:bodyPr>
          <a:lstStyle/>
          <a:p>
            <a:pPr algn="just"/>
            <a:r>
              <a:rPr lang="en-US" sz="1200" b="1" dirty="0">
                <a:latin typeface="Calisto MT" panose="02040603050505030304" pitchFamily="18" charset="0"/>
              </a:rPr>
              <a:t>AGE </a:t>
            </a:r>
            <a:r>
              <a:rPr lang="en-US" sz="1200" dirty="0">
                <a:latin typeface="Calisto MT" panose="02040603050505030304" pitchFamily="18" charset="0"/>
              </a:rPr>
              <a:t>is a widely used technique for separating macromolecules like DNA, RNA, or proteins in a gel matrix.</a:t>
            </a:r>
          </a:p>
        </p:txBody>
      </p:sp>
      <p:sp>
        <p:nvSpPr>
          <p:cNvPr id="37" name="TextBox 36">
            <a:extLst>
              <a:ext uri="{FF2B5EF4-FFF2-40B4-BE49-F238E27FC236}">
                <a16:creationId xmlns:a16="http://schemas.microsoft.com/office/drawing/2014/main" id="{564AEB28-E273-4BDC-19F2-58674C659FB2}"/>
              </a:ext>
            </a:extLst>
          </p:cNvPr>
          <p:cNvSpPr txBox="1"/>
          <p:nvPr/>
        </p:nvSpPr>
        <p:spPr>
          <a:xfrm>
            <a:off x="260648" y="2155671"/>
            <a:ext cx="4104456" cy="276999"/>
          </a:xfrm>
          <a:prstGeom prst="rect">
            <a:avLst/>
          </a:prstGeom>
          <a:noFill/>
        </p:spPr>
        <p:txBody>
          <a:bodyPr wrap="square">
            <a:spAutoFit/>
          </a:bodyPr>
          <a:lstStyle/>
          <a:p>
            <a:pPr algn="just"/>
            <a:r>
              <a:rPr lang="en-US" sz="1200" b="1" dirty="0">
                <a:latin typeface="Calisto MT" panose="02040603050505030304" pitchFamily="18" charset="0"/>
              </a:rPr>
              <a:t>Medium</a:t>
            </a:r>
            <a:r>
              <a:rPr lang="en-US" sz="1100" b="1" dirty="0">
                <a:latin typeface="Calisto MT" panose="02040603050505030304" pitchFamily="18" charset="0"/>
              </a:rPr>
              <a:t>: </a:t>
            </a:r>
            <a:r>
              <a:rPr lang="en-US" sz="1200" dirty="0">
                <a:latin typeface="Calisto MT" panose="02040603050505030304" pitchFamily="18" charset="0"/>
              </a:rPr>
              <a:t>Agarose gel</a:t>
            </a:r>
            <a:endParaRPr lang="en-US" sz="1100" dirty="0">
              <a:latin typeface="Calisto MT" panose="02040603050505030304" pitchFamily="18" charset="0"/>
            </a:endParaRPr>
          </a:p>
        </p:txBody>
      </p:sp>
      <p:sp>
        <p:nvSpPr>
          <p:cNvPr id="39" name="TextBox 38">
            <a:extLst>
              <a:ext uri="{FF2B5EF4-FFF2-40B4-BE49-F238E27FC236}">
                <a16:creationId xmlns:a16="http://schemas.microsoft.com/office/drawing/2014/main" id="{ED53187B-9D8F-8C10-A76C-DB3E8012A461}"/>
              </a:ext>
            </a:extLst>
          </p:cNvPr>
          <p:cNvSpPr txBox="1"/>
          <p:nvPr/>
        </p:nvSpPr>
        <p:spPr>
          <a:xfrm>
            <a:off x="260648" y="2370137"/>
            <a:ext cx="3429000" cy="830997"/>
          </a:xfrm>
          <a:prstGeom prst="rect">
            <a:avLst/>
          </a:prstGeom>
          <a:noFill/>
        </p:spPr>
        <p:txBody>
          <a:bodyPr wrap="square">
            <a:spAutoFit/>
          </a:bodyPr>
          <a:lstStyle/>
          <a:p>
            <a:pPr>
              <a:buNone/>
            </a:pPr>
            <a:r>
              <a:rPr lang="en-US" sz="1200" b="1" dirty="0">
                <a:latin typeface="Calisto MT" panose="02040603050505030304" pitchFamily="18" charset="0"/>
              </a:rPr>
              <a:t>Applications:</a:t>
            </a:r>
          </a:p>
          <a:p>
            <a:pPr marL="171450" indent="-171450">
              <a:buFont typeface="Arial" panose="020B0604020202020204" pitchFamily="34" charset="0"/>
              <a:buChar char="•"/>
            </a:pPr>
            <a:r>
              <a:rPr lang="en-US" sz="1200" dirty="0">
                <a:latin typeface="Calisto MT" panose="02040603050505030304" pitchFamily="18" charset="0"/>
              </a:rPr>
              <a:t>DNA/RNA fragment analysis</a:t>
            </a:r>
          </a:p>
          <a:p>
            <a:pPr marL="171450" indent="-171450">
              <a:buFont typeface="Arial" panose="020B0604020202020204" pitchFamily="34" charset="0"/>
              <a:buChar char="•"/>
            </a:pPr>
            <a:r>
              <a:rPr lang="en-US" sz="1200" dirty="0">
                <a:latin typeface="Calisto MT" panose="02040603050505030304" pitchFamily="18" charset="0"/>
              </a:rPr>
              <a:t>Serum protein electrophoresis</a:t>
            </a:r>
          </a:p>
          <a:p>
            <a:pPr marL="171450" indent="-171450">
              <a:buFont typeface="Arial" panose="020B0604020202020204" pitchFamily="34" charset="0"/>
              <a:buChar char="•"/>
            </a:pPr>
            <a:r>
              <a:rPr lang="en-US" sz="1200" dirty="0">
                <a:latin typeface="Calisto MT" panose="02040603050505030304" pitchFamily="18" charset="0"/>
              </a:rPr>
              <a:t>Lipoprotein profiling</a:t>
            </a:r>
          </a:p>
        </p:txBody>
      </p:sp>
      <p:sp>
        <p:nvSpPr>
          <p:cNvPr id="41" name="TextBox 40">
            <a:extLst>
              <a:ext uri="{FF2B5EF4-FFF2-40B4-BE49-F238E27FC236}">
                <a16:creationId xmlns:a16="http://schemas.microsoft.com/office/drawing/2014/main" id="{380F4683-F0B2-12A3-F387-8F6FD1FB0C29}"/>
              </a:ext>
            </a:extLst>
          </p:cNvPr>
          <p:cNvSpPr txBox="1"/>
          <p:nvPr/>
        </p:nvSpPr>
        <p:spPr>
          <a:xfrm>
            <a:off x="263206" y="1665263"/>
            <a:ext cx="5110010" cy="461665"/>
          </a:xfrm>
          <a:prstGeom prst="rect">
            <a:avLst/>
          </a:prstGeom>
          <a:noFill/>
        </p:spPr>
        <p:txBody>
          <a:bodyPr wrap="square">
            <a:spAutoFit/>
          </a:bodyPr>
          <a:lstStyle/>
          <a:p>
            <a:r>
              <a:rPr lang="en-US" sz="1200" b="1" dirty="0">
                <a:latin typeface="Calisto MT" panose="02040603050505030304" pitchFamily="18" charset="0"/>
              </a:rPr>
              <a:t>Principle: </a:t>
            </a:r>
            <a:r>
              <a:rPr lang="en-US" sz="1200" dirty="0">
                <a:latin typeface="Calisto MT" panose="02040603050505030304" pitchFamily="18" charset="0"/>
              </a:rPr>
              <a:t>molecules migrate through a porous agarose gel under an electric field. Separation is based on size and charge.</a:t>
            </a:r>
          </a:p>
        </p:txBody>
      </p:sp>
      <p:sp>
        <p:nvSpPr>
          <p:cNvPr id="43" name="TextBox 42">
            <a:extLst>
              <a:ext uri="{FF2B5EF4-FFF2-40B4-BE49-F238E27FC236}">
                <a16:creationId xmlns:a16="http://schemas.microsoft.com/office/drawing/2014/main" id="{C5BBA0A5-D7CA-EFD6-42C9-15B796511D2D}"/>
              </a:ext>
            </a:extLst>
          </p:cNvPr>
          <p:cNvSpPr txBox="1"/>
          <p:nvPr/>
        </p:nvSpPr>
        <p:spPr>
          <a:xfrm>
            <a:off x="260648" y="3138600"/>
            <a:ext cx="4824536" cy="830997"/>
          </a:xfrm>
          <a:prstGeom prst="rect">
            <a:avLst/>
          </a:prstGeom>
          <a:noFill/>
        </p:spPr>
        <p:txBody>
          <a:bodyPr wrap="square">
            <a:spAutoFit/>
          </a:bodyPr>
          <a:lstStyle/>
          <a:p>
            <a:r>
              <a:rPr lang="en-US" sz="1200" b="1" dirty="0">
                <a:latin typeface="Calisto MT" panose="02040603050505030304" pitchFamily="18" charset="0"/>
              </a:rPr>
              <a:t>Advantages</a:t>
            </a:r>
            <a:r>
              <a:rPr lang="en-US" sz="1200" dirty="0">
                <a:latin typeface="Calisto MT" panose="02040603050505030304" pitchFamily="18" charset="0"/>
              </a:rPr>
              <a:t>: </a:t>
            </a:r>
          </a:p>
          <a:p>
            <a:pPr marL="171450" indent="-171450">
              <a:buFont typeface="Arial" panose="020B0604020202020204" pitchFamily="34" charset="0"/>
              <a:buChar char="•"/>
            </a:pPr>
            <a:r>
              <a:rPr lang="en-US" sz="1200" dirty="0">
                <a:latin typeface="Calisto MT" panose="02040603050505030304" pitchFamily="18" charset="0"/>
              </a:rPr>
              <a:t>High resolution</a:t>
            </a:r>
          </a:p>
          <a:p>
            <a:pPr marL="171450" indent="-171450">
              <a:buFont typeface="Arial" panose="020B0604020202020204" pitchFamily="34" charset="0"/>
              <a:buChar char="•"/>
            </a:pPr>
            <a:r>
              <a:rPr lang="en-US" sz="1200" dirty="0">
                <a:latin typeface="Calisto MT" panose="02040603050505030304" pitchFamily="18" charset="0"/>
              </a:rPr>
              <a:t>Suitable for large molecules</a:t>
            </a:r>
          </a:p>
          <a:p>
            <a:pPr marL="171450" indent="-171450">
              <a:buFont typeface="Arial" panose="020B0604020202020204" pitchFamily="34" charset="0"/>
              <a:buChar char="•"/>
            </a:pPr>
            <a:r>
              <a:rPr lang="en-US" sz="1200" dirty="0">
                <a:latin typeface="Calisto MT" panose="02040603050505030304" pitchFamily="18" charset="0"/>
              </a:rPr>
              <a:t>Can visualize bands with UV or staining</a:t>
            </a:r>
          </a:p>
        </p:txBody>
      </p:sp>
      <p:sp>
        <p:nvSpPr>
          <p:cNvPr id="45" name="TextBox 44">
            <a:extLst>
              <a:ext uri="{FF2B5EF4-FFF2-40B4-BE49-F238E27FC236}">
                <a16:creationId xmlns:a16="http://schemas.microsoft.com/office/drawing/2014/main" id="{DA0D6E95-BF4C-E0CF-F8E2-365398EA11C7}"/>
              </a:ext>
            </a:extLst>
          </p:cNvPr>
          <p:cNvSpPr txBox="1"/>
          <p:nvPr/>
        </p:nvSpPr>
        <p:spPr>
          <a:xfrm>
            <a:off x="267158" y="3887886"/>
            <a:ext cx="4248472" cy="646331"/>
          </a:xfrm>
          <a:prstGeom prst="rect">
            <a:avLst/>
          </a:prstGeom>
          <a:noFill/>
        </p:spPr>
        <p:txBody>
          <a:bodyPr wrap="square">
            <a:spAutoFit/>
          </a:bodyPr>
          <a:lstStyle/>
          <a:p>
            <a:r>
              <a:rPr lang="en-US" sz="1200" b="1" dirty="0">
                <a:latin typeface="Calisto MT" panose="02040603050505030304" pitchFamily="18" charset="0"/>
              </a:rPr>
              <a:t>Limitations: </a:t>
            </a:r>
          </a:p>
          <a:p>
            <a:pPr marL="171450" indent="-171450">
              <a:buFont typeface="Arial" panose="020B0604020202020204" pitchFamily="34" charset="0"/>
              <a:buChar char="•"/>
            </a:pPr>
            <a:r>
              <a:rPr lang="en-US" sz="1200" dirty="0">
                <a:latin typeface="Calisto MT" panose="02040603050505030304" pitchFamily="18" charset="0"/>
              </a:rPr>
              <a:t>Longer run time than CAE</a:t>
            </a:r>
          </a:p>
          <a:p>
            <a:pPr marL="171450" indent="-171450">
              <a:buFont typeface="Arial" panose="020B0604020202020204" pitchFamily="34" charset="0"/>
              <a:buChar char="•"/>
            </a:pPr>
            <a:r>
              <a:rPr lang="en-US" sz="1200" dirty="0">
                <a:latin typeface="Calisto MT" panose="02040603050505030304" pitchFamily="18" charset="0"/>
              </a:rPr>
              <a:t>Requires gel casting and buffer preparation</a:t>
            </a:r>
          </a:p>
        </p:txBody>
      </p:sp>
      <p:sp>
        <p:nvSpPr>
          <p:cNvPr id="3" name="TextBox 2">
            <a:extLst>
              <a:ext uri="{FF2B5EF4-FFF2-40B4-BE49-F238E27FC236}">
                <a16:creationId xmlns:a16="http://schemas.microsoft.com/office/drawing/2014/main" id="{7682EB03-E891-B150-52F1-1BAE0E9DDC79}"/>
              </a:ext>
            </a:extLst>
          </p:cNvPr>
          <p:cNvSpPr txBox="1"/>
          <p:nvPr/>
        </p:nvSpPr>
        <p:spPr>
          <a:xfrm>
            <a:off x="1714500" y="359208"/>
            <a:ext cx="3429000" cy="338554"/>
          </a:xfrm>
          <a:prstGeom prst="rect">
            <a:avLst/>
          </a:prstGeom>
          <a:noFill/>
        </p:spPr>
        <p:txBody>
          <a:bodyPr wrap="square">
            <a:spAutoFit/>
          </a:bodyPr>
          <a:lstStyle/>
          <a:p>
            <a:r>
              <a:rPr kumimoji="0" lang="en-US" altLang="ko-KR" sz="1600" b="1" i="0" u="none" strike="noStrike" kern="1200" cap="none" spc="0" normalizeH="0" baseline="0" noProof="0" dirty="0">
                <a:ln>
                  <a:noFill/>
                </a:ln>
                <a:solidFill>
                  <a:prstClr val="white"/>
                </a:solidFill>
                <a:effectLst/>
                <a:uLnTx/>
                <a:uFillTx/>
                <a:latin typeface="Calisto MT" panose="02040603050505030304" pitchFamily="18" charset="0"/>
                <a:cs typeface="Arial" pitchFamily="34" charset="0"/>
              </a:rPr>
              <a:t>Agarose Gel Electrophoresis</a:t>
            </a:r>
            <a:r>
              <a:rPr lang="en-US" altLang="ko-KR" sz="1600" b="1" dirty="0">
                <a:solidFill>
                  <a:prstClr val="white"/>
                </a:solidFill>
                <a:latin typeface="Calisto MT" panose="02040603050505030304" pitchFamily="18" charset="0"/>
                <a:cs typeface="Arial" pitchFamily="34" charset="0"/>
              </a:rPr>
              <a:t> (AGE)</a:t>
            </a:r>
            <a:endParaRPr lang="en-US" sz="4000" dirty="0"/>
          </a:p>
        </p:txBody>
      </p:sp>
      <p:pic>
        <p:nvPicPr>
          <p:cNvPr id="2" name="Picture 1">
            <a:extLst>
              <a:ext uri="{FF2B5EF4-FFF2-40B4-BE49-F238E27FC236}">
                <a16:creationId xmlns:a16="http://schemas.microsoft.com/office/drawing/2014/main" id="{8CC8CDE6-7742-42EE-3AAE-D2D4ABF596B2}"/>
              </a:ext>
            </a:extLst>
          </p:cNvPr>
          <p:cNvPicPr>
            <a:picLocks noChangeAspect="1"/>
          </p:cNvPicPr>
          <p:nvPr/>
        </p:nvPicPr>
        <p:blipFill>
          <a:blip r:embed="rId2"/>
          <a:stretch>
            <a:fillRect/>
          </a:stretch>
        </p:blipFill>
        <p:spPr>
          <a:xfrm>
            <a:off x="3491494" y="2298495"/>
            <a:ext cx="3200400" cy="1680210"/>
          </a:xfrm>
          <a:prstGeom prst="rect">
            <a:avLst/>
          </a:prstGeom>
        </p:spPr>
      </p:pic>
    </p:spTree>
    <p:extLst>
      <p:ext uri="{BB962C8B-B14F-4D97-AF65-F5344CB8AC3E}">
        <p14:creationId xmlns:p14="http://schemas.microsoft.com/office/powerpoint/2010/main" val="259429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862C370-C8F0-8E12-D124-70E264BE0718}"/>
              </a:ext>
            </a:extLst>
          </p:cNvPr>
          <p:cNvSpPr txBox="1"/>
          <p:nvPr/>
        </p:nvSpPr>
        <p:spPr>
          <a:xfrm>
            <a:off x="260036" y="1158889"/>
            <a:ext cx="6265308" cy="461665"/>
          </a:xfrm>
          <a:prstGeom prst="rect">
            <a:avLst/>
          </a:prstGeom>
          <a:noFill/>
        </p:spPr>
        <p:txBody>
          <a:bodyPr wrap="square">
            <a:spAutoFit/>
          </a:bodyPr>
          <a:lstStyle/>
          <a:p>
            <a:pPr algn="just"/>
            <a:r>
              <a:rPr lang="en-US" sz="1200" b="1" dirty="0">
                <a:latin typeface="Calisto MT" panose="02040603050505030304" pitchFamily="18" charset="0"/>
              </a:rPr>
              <a:t>Capillary electrophoresis </a:t>
            </a:r>
            <a:r>
              <a:rPr lang="en-US" sz="1200" dirty="0">
                <a:latin typeface="Calisto MT" panose="02040603050505030304" pitchFamily="18" charset="0"/>
              </a:rPr>
              <a:t>separates charged molecules based on their electrophoretic mobility in a narrow capillary tube filled with buffer.</a:t>
            </a:r>
          </a:p>
        </p:txBody>
      </p:sp>
      <p:sp>
        <p:nvSpPr>
          <p:cNvPr id="39" name="TextBox 38">
            <a:extLst>
              <a:ext uri="{FF2B5EF4-FFF2-40B4-BE49-F238E27FC236}">
                <a16:creationId xmlns:a16="http://schemas.microsoft.com/office/drawing/2014/main" id="{ED53187B-9D8F-8C10-A76C-DB3E8012A461}"/>
              </a:ext>
            </a:extLst>
          </p:cNvPr>
          <p:cNvSpPr txBox="1"/>
          <p:nvPr/>
        </p:nvSpPr>
        <p:spPr>
          <a:xfrm>
            <a:off x="252242" y="1707654"/>
            <a:ext cx="5545228" cy="1015663"/>
          </a:xfrm>
          <a:prstGeom prst="rect">
            <a:avLst/>
          </a:prstGeom>
          <a:noFill/>
        </p:spPr>
        <p:txBody>
          <a:bodyPr wrap="square">
            <a:spAutoFit/>
          </a:bodyPr>
          <a:lstStyle/>
          <a:p>
            <a:pPr>
              <a:buNone/>
            </a:pPr>
            <a:r>
              <a:rPr lang="en-US" sz="1200" b="1" dirty="0">
                <a:latin typeface="Calisto MT" panose="02040603050505030304" pitchFamily="18" charset="0"/>
              </a:rPr>
              <a:t>Applications:</a:t>
            </a:r>
          </a:p>
          <a:p>
            <a:pPr marL="171450" indent="-171450">
              <a:buFont typeface="Arial" panose="020B0604020202020204" pitchFamily="34" charset="0"/>
              <a:buChar char="•"/>
            </a:pPr>
            <a:r>
              <a:rPr lang="en-US" sz="1200" dirty="0">
                <a:latin typeface="Calisto MT" panose="02040603050505030304" pitchFamily="18" charset="0"/>
              </a:rPr>
              <a:t> Clinical biochemistry: Serum protein analysis, hemoglobin variants</a:t>
            </a:r>
          </a:p>
          <a:p>
            <a:pPr marL="171450" indent="-171450">
              <a:buFont typeface="Arial" panose="020B0604020202020204" pitchFamily="34" charset="0"/>
              <a:buChar char="•"/>
            </a:pPr>
            <a:r>
              <a:rPr lang="en-US" sz="1200" dirty="0">
                <a:latin typeface="Calisto MT" panose="02040603050505030304" pitchFamily="18" charset="0"/>
              </a:rPr>
              <a:t>Pharmaceuticals: Drug purity and stability</a:t>
            </a:r>
          </a:p>
          <a:p>
            <a:pPr marL="171450" indent="-171450">
              <a:buFont typeface="Arial" panose="020B0604020202020204" pitchFamily="34" charset="0"/>
              <a:buChar char="•"/>
            </a:pPr>
            <a:r>
              <a:rPr lang="en-US" sz="1200" dirty="0">
                <a:latin typeface="Calisto MT" panose="02040603050505030304" pitchFamily="18" charset="0"/>
              </a:rPr>
              <a:t>Forensics: DNA profiling</a:t>
            </a:r>
          </a:p>
          <a:p>
            <a:pPr marL="171450" indent="-171450">
              <a:buFont typeface="Arial" panose="020B0604020202020204" pitchFamily="34" charset="0"/>
              <a:buChar char="•"/>
            </a:pPr>
            <a:r>
              <a:rPr lang="en-US" sz="1200" dirty="0">
                <a:latin typeface="Calisto MT" panose="02040603050505030304" pitchFamily="18" charset="0"/>
              </a:rPr>
              <a:t>Food industry: Additive and contaminant detection</a:t>
            </a:r>
          </a:p>
        </p:txBody>
      </p:sp>
      <p:sp>
        <p:nvSpPr>
          <p:cNvPr id="43" name="TextBox 42">
            <a:extLst>
              <a:ext uri="{FF2B5EF4-FFF2-40B4-BE49-F238E27FC236}">
                <a16:creationId xmlns:a16="http://schemas.microsoft.com/office/drawing/2014/main" id="{C5BBA0A5-D7CA-EFD6-42C9-15B796511D2D}"/>
              </a:ext>
            </a:extLst>
          </p:cNvPr>
          <p:cNvSpPr txBox="1"/>
          <p:nvPr/>
        </p:nvSpPr>
        <p:spPr>
          <a:xfrm>
            <a:off x="252242" y="2707144"/>
            <a:ext cx="4824536" cy="1200329"/>
          </a:xfrm>
          <a:prstGeom prst="rect">
            <a:avLst/>
          </a:prstGeom>
          <a:noFill/>
        </p:spPr>
        <p:txBody>
          <a:bodyPr wrap="square">
            <a:spAutoFit/>
          </a:bodyPr>
          <a:lstStyle/>
          <a:p>
            <a:r>
              <a:rPr lang="en-US" sz="1200" b="1" dirty="0">
                <a:latin typeface="Calisto MT" panose="02040603050505030304" pitchFamily="18" charset="0"/>
              </a:rPr>
              <a:t>Advantages</a:t>
            </a:r>
            <a:r>
              <a:rPr lang="en-US" sz="1200" dirty="0">
                <a:latin typeface="Calisto MT" panose="02040603050505030304" pitchFamily="18" charset="0"/>
              </a:rPr>
              <a:t>: </a:t>
            </a:r>
          </a:p>
          <a:p>
            <a:pPr marL="171450" indent="-171450">
              <a:buFont typeface="Arial" panose="020B0604020202020204" pitchFamily="34" charset="0"/>
              <a:buChar char="•"/>
            </a:pPr>
            <a:r>
              <a:rPr lang="en-US" sz="1200" dirty="0">
                <a:latin typeface="Calisto MT" panose="02040603050505030304" pitchFamily="18" charset="0"/>
              </a:rPr>
              <a:t>High resolution and efficiency</a:t>
            </a:r>
          </a:p>
          <a:p>
            <a:pPr marL="171450" indent="-171450">
              <a:buFont typeface="Arial" panose="020B0604020202020204" pitchFamily="34" charset="0"/>
              <a:buChar char="•"/>
            </a:pPr>
            <a:r>
              <a:rPr lang="en-US" sz="1200" dirty="0">
                <a:latin typeface="Calisto MT" panose="02040603050505030304" pitchFamily="18" charset="0"/>
              </a:rPr>
              <a:t>Minimal sample volume required</a:t>
            </a:r>
          </a:p>
          <a:p>
            <a:pPr marL="171450" indent="-171450">
              <a:buFont typeface="Arial" panose="020B0604020202020204" pitchFamily="34" charset="0"/>
              <a:buChar char="•"/>
            </a:pPr>
            <a:r>
              <a:rPr lang="en-US" sz="1200" dirty="0">
                <a:latin typeface="Calisto MT" panose="02040603050505030304" pitchFamily="18" charset="0"/>
              </a:rPr>
              <a:t>Fast analysis time</a:t>
            </a:r>
          </a:p>
          <a:p>
            <a:pPr marL="171450" indent="-171450">
              <a:buFont typeface="Arial" panose="020B0604020202020204" pitchFamily="34" charset="0"/>
              <a:buChar char="•"/>
            </a:pPr>
            <a:r>
              <a:rPr lang="en-US" sz="1200" dirty="0">
                <a:latin typeface="Calisto MT" panose="02040603050505030304" pitchFamily="18" charset="0"/>
              </a:rPr>
              <a:t>Compatible with automated systems</a:t>
            </a:r>
          </a:p>
          <a:p>
            <a:pPr marL="171450" indent="-171450">
              <a:buFont typeface="Arial" panose="020B0604020202020204" pitchFamily="34" charset="0"/>
              <a:buChar char="•"/>
            </a:pPr>
            <a:r>
              <a:rPr lang="en-US" sz="1200" dirty="0">
                <a:latin typeface="Calisto MT" panose="02040603050505030304" pitchFamily="18" charset="0"/>
              </a:rPr>
              <a:t>Can be coupled with mass spectrometry for enhanced detection</a:t>
            </a:r>
          </a:p>
        </p:txBody>
      </p:sp>
      <p:sp>
        <p:nvSpPr>
          <p:cNvPr id="45" name="TextBox 44">
            <a:extLst>
              <a:ext uri="{FF2B5EF4-FFF2-40B4-BE49-F238E27FC236}">
                <a16:creationId xmlns:a16="http://schemas.microsoft.com/office/drawing/2014/main" id="{DA0D6E95-BF4C-E0CF-F8E2-365398EA11C7}"/>
              </a:ext>
            </a:extLst>
          </p:cNvPr>
          <p:cNvSpPr txBox="1"/>
          <p:nvPr/>
        </p:nvSpPr>
        <p:spPr>
          <a:xfrm>
            <a:off x="260036" y="3984611"/>
            <a:ext cx="4248472" cy="830997"/>
          </a:xfrm>
          <a:prstGeom prst="rect">
            <a:avLst/>
          </a:prstGeom>
          <a:noFill/>
        </p:spPr>
        <p:txBody>
          <a:bodyPr wrap="square">
            <a:spAutoFit/>
          </a:bodyPr>
          <a:lstStyle/>
          <a:p>
            <a:r>
              <a:rPr lang="en-US" sz="1200" b="1" dirty="0">
                <a:latin typeface="Calisto MT" panose="02040603050505030304" pitchFamily="18" charset="0"/>
              </a:rPr>
              <a:t>Limitations: </a:t>
            </a:r>
          </a:p>
          <a:p>
            <a:pPr marL="171450" indent="-171450">
              <a:buFont typeface="Arial" panose="020B0604020202020204" pitchFamily="34" charset="0"/>
              <a:buChar char="•"/>
            </a:pPr>
            <a:r>
              <a:rPr lang="en-US" sz="1200" dirty="0">
                <a:latin typeface="Calisto MT" panose="02040603050505030304" pitchFamily="18" charset="0"/>
              </a:rPr>
              <a:t>Requires specialized equipment</a:t>
            </a:r>
          </a:p>
          <a:p>
            <a:pPr marL="171450" indent="-171450">
              <a:buFont typeface="Arial" panose="020B0604020202020204" pitchFamily="34" charset="0"/>
              <a:buChar char="•"/>
            </a:pPr>
            <a:r>
              <a:rPr lang="en-US" sz="1200" dirty="0">
                <a:latin typeface="Calisto MT" panose="02040603050505030304" pitchFamily="18" charset="0"/>
              </a:rPr>
              <a:t>Sensitivity depends on detection method</a:t>
            </a:r>
          </a:p>
          <a:p>
            <a:pPr marL="171450" indent="-171450">
              <a:buFont typeface="Arial" panose="020B0604020202020204" pitchFamily="34" charset="0"/>
              <a:buChar char="•"/>
            </a:pPr>
            <a:r>
              <a:rPr lang="en-US" sz="1200" dirty="0">
                <a:latin typeface="Calisto MT" panose="02040603050505030304" pitchFamily="18" charset="0"/>
              </a:rPr>
              <a:t>Buffer and capillary conditions must be precisely controlled</a:t>
            </a:r>
          </a:p>
        </p:txBody>
      </p:sp>
      <p:sp>
        <p:nvSpPr>
          <p:cNvPr id="6" name="TextBox 5">
            <a:extLst>
              <a:ext uri="{FF2B5EF4-FFF2-40B4-BE49-F238E27FC236}">
                <a16:creationId xmlns:a16="http://schemas.microsoft.com/office/drawing/2014/main" id="{1A80D27D-7651-6C64-EB54-A6B585C19E44}"/>
              </a:ext>
            </a:extLst>
          </p:cNvPr>
          <p:cNvSpPr txBox="1"/>
          <p:nvPr/>
        </p:nvSpPr>
        <p:spPr>
          <a:xfrm>
            <a:off x="2139396" y="354221"/>
            <a:ext cx="2506588" cy="338554"/>
          </a:xfrm>
          <a:prstGeom prst="rect">
            <a:avLst/>
          </a:prstGeom>
          <a:noFill/>
        </p:spPr>
        <p:txBody>
          <a:bodyPr wrap="square">
            <a:spAutoFit/>
          </a:bodyPr>
          <a:lstStyle/>
          <a:p>
            <a:r>
              <a:rPr kumimoji="0" lang="en-US" altLang="ko-KR" sz="1600" b="1" i="0" u="none" strike="noStrike" kern="1200" cap="none" spc="0" normalizeH="0" baseline="0" noProof="0" dirty="0">
                <a:ln>
                  <a:noFill/>
                </a:ln>
                <a:solidFill>
                  <a:prstClr val="white"/>
                </a:solidFill>
                <a:effectLst/>
                <a:uLnTx/>
                <a:uFillTx/>
                <a:latin typeface="Calisto MT" panose="02040603050505030304" pitchFamily="18" charset="0"/>
                <a:cs typeface="Arial" pitchFamily="34" charset="0"/>
              </a:rPr>
              <a:t>Capillary Electrophoresis</a:t>
            </a:r>
            <a:endParaRPr lang="en-US" sz="4000" dirty="0"/>
          </a:p>
        </p:txBody>
      </p:sp>
      <p:pic>
        <p:nvPicPr>
          <p:cNvPr id="7" name="Picture 6">
            <a:extLst>
              <a:ext uri="{FF2B5EF4-FFF2-40B4-BE49-F238E27FC236}">
                <a16:creationId xmlns:a16="http://schemas.microsoft.com/office/drawing/2014/main" id="{BA6AAA0A-32F5-A9E2-5CD0-543A6DBCE773}"/>
              </a:ext>
            </a:extLst>
          </p:cNvPr>
          <p:cNvPicPr>
            <a:picLocks noChangeAspect="1"/>
          </p:cNvPicPr>
          <p:nvPr/>
        </p:nvPicPr>
        <p:blipFill>
          <a:blip r:embed="rId2"/>
          <a:srcRect b="37276"/>
          <a:stretch>
            <a:fillRect/>
          </a:stretch>
        </p:blipFill>
        <p:spPr>
          <a:xfrm>
            <a:off x="4293096" y="2215485"/>
            <a:ext cx="2436144" cy="860321"/>
          </a:xfrm>
          <a:prstGeom prst="rect">
            <a:avLst/>
          </a:prstGeom>
        </p:spPr>
      </p:pic>
    </p:spTree>
    <p:extLst>
      <p:ext uri="{BB962C8B-B14F-4D97-AF65-F5344CB8AC3E}">
        <p14:creationId xmlns:p14="http://schemas.microsoft.com/office/powerpoint/2010/main" val="47772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862C370-C8F0-8E12-D124-70E264BE0718}"/>
              </a:ext>
            </a:extLst>
          </p:cNvPr>
          <p:cNvSpPr txBox="1"/>
          <p:nvPr/>
        </p:nvSpPr>
        <p:spPr>
          <a:xfrm>
            <a:off x="260036" y="1158889"/>
            <a:ext cx="5905268" cy="646331"/>
          </a:xfrm>
          <a:prstGeom prst="rect">
            <a:avLst/>
          </a:prstGeom>
          <a:noFill/>
        </p:spPr>
        <p:txBody>
          <a:bodyPr wrap="square">
            <a:spAutoFit/>
          </a:bodyPr>
          <a:lstStyle/>
          <a:p>
            <a:pPr algn="just"/>
            <a:r>
              <a:rPr lang="en-US" sz="1200" b="1" dirty="0">
                <a:latin typeface="Calisto MT" panose="02040603050505030304" pitchFamily="18" charset="0"/>
              </a:rPr>
              <a:t>Immunofixation </a:t>
            </a:r>
            <a:r>
              <a:rPr lang="en-US" sz="1200" dirty="0">
                <a:latin typeface="Calisto MT" panose="02040603050505030304" pitchFamily="18" charset="0"/>
              </a:rPr>
              <a:t>is a two-step technique used to identify and characterize monoclonal    immunoglobulins (M-proteins) in serum, urine, or cerebrospinal fluid. Electrophoresis    and Immunoprecipitation</a:t>
            </a:r>
          </a:p>
        </p:txBody>
      </p:sp>
      <p:sp>
        <p:nvSpPr>
          <p:cNvPr id="39" name="TextBox 38">
            <a:extLst>
              <a:ext uri="{FF2B5EF4-FFF2-40B4-BE49-F238E27FC236}">
                <a16:creationId xmlns:a16="http://schemas.microsoft.com/office/drawing/2014/main" id="{ED53187B-9D8F-8C10-A76C-DB3E8012A461}"/>
              </a:ext>
            </a:extLst>
          </p:cNvPr>
          <p:cNvSpPr txBox="1"/>
          <p:nvPr/>
        </p:nvSpPr>
        <p:spPr>
          <a:xfrm>
            <a:off x="252242" y="1805220"/>
            <a:ext cx="5697038" cy="830997"/>
          </a:xfrm>
          <a:prstGeom prst="rect">
            <a:avLst/>
          </a:prstGeom>
          <a:noFill/>
        </p:spPr>
        <p:txBody>
          <a:bodyPr wrap="square">
            <a:spAutoFit/>
          </a:bodyPr>
          <a:lstStyle/>
          <a:p>
            <a:pPr>
              <a:buNone/>
            </a:pPr>
            <a:r>
              <a:rPr lang="en-US" sz="1200" b="1" dirty="0">
                <a:latin typeface="Calisto MT" panose="02040603050505030304" pitchFamily="18" charset="0"/>
              </a:rPr>
              <a:t>Applications:</a:t>
            </a:r>
          </a:p>
          <a:p>
            <a:pPr marL="171450" indent="-171450">
              <a:buFont typeface="Arial" panose="020B0604020202020204" pitchFamily="34" charset="0"/>
              <a:buChar char="•"/>
            </a:pPr>
            <a:r>
              <a:rPr lang="en-US" sz="1200" dirty="0">
                <a:latin typeface="Calisto MT" panose="02040603050505030304" pitchFamily="18" charset="0"/>
              </a:rPr>
              <a:t>Diagnosis of monoclonal gammopathies</a:t>
            </a:r>
          </a:p>
          <a:p>
            <a:pPr marL="171450" indent="-171450">
              <a:buFont typeface="Arial" panose="020B0604020202020204" pitchFamily="34" charset="0"/>
              <a:buChar char="•"/>
            </a:pPr>
            <a:r>
              <a:rPr lang="en-US" sz="1200" dirty="0">
                <a:latin typeface="Calisto MT" panose="02040603050505030304" pitchFamily="18" charset="0"/>
              </a:rPr>
              <a:t>Characterization of abnormal bands seen in serum protein electrophoresis (SPEP)</a:t>
            </a:r>
          </a:p>
          <a:p>
            <a:pPr marL="171450" indent="-171450">
              <a:buFont typeface="Arial" panose="020B0604020202020204" pitchFamily="34" charset="0"/>
              <a:buChar char="•"/>
            </a:pPr>
            <a:r>
              <a:rPr lang="en-US" sz="1200" dirty="0">
                <a:latin typeface="Calisto MT" panose="02040603050505030304" pitchFamily="18" charset="0"/>
              </a:rPr>
              <a:t>Monitoring treatment response in plasma cell disorders</a:t>
            </a:r>
          </a:p>
        </p:txBody>
      </p:sp>
      <p:sp>
        <p:nvSpPr>
          <p:cNvPr id="43" name="TextBox 42">
            <a:extLst>
              <a:ext uri="{FF2B5EF4-FFF2-40B4-BE49-F238E27FC236}">
                <a16:creationId xmlns:a16="http://schemas.microsoft.com/office/drawing/2014/main" id="{C5BBA0A5-D7CA-EFD6-42C9-15B796511D2D}"/>
              </a:ext>
            </a:extLst>
          </p:cNvPr>
          <p:cNvSpPr txBox="1"/>
          <p:nvPr/>
        </p:nvSpPr>
        <p:spPr>
          <a:xfrm>
            <a:off x="252242" y="2707144"/>
            <a:ext cx="4824536" cy="1015663"/>
          </a:xfrm>
          <a:prstGeom prst="rect">
            <a:avLst/>
          </a:prstGeom>
          <a:noFill/>
        </p:spPr>
        <p:txBody>
          <a:bodyPr wrap="square">
            <a:spAutoFit/>
          </a:bodyPr>
          <a:lstStyle/>
          <a:p>
            <a:r>
              <a:rPr lang="en-US" sz="1200" b="1" dirty="0">
                <a:latin typeface="Calisto MT" panose="02040603050505030304" pitchFamily="18" charset="0"/>
              </a:rPr>
              <a:t>Advantages</a:t>
            </a:r>
            <a:r>
              <a:rPr lang="en-US" sz="1200" dirty="0">
                <a:latin typeface="Calisto MT" panose="02040603050505030304" pitchFamily="18" charset="0"/>
              </a:rPr>
              <a:t>: </a:t>
            </a:r>
          </a:p>
          <a:p>
            <a:pPr marL="171450" indent="-171450">
              <a:buFont typeface="Arial" panose="020B0604020202020204" pitchFamily="34" charset="0"/>
              <a:buChar char="•"/>
            </a:pPr>
            <a:r>
              <a:rPr lang="en-US" sz="1200" dirty="0">
                <a:latin typeface="Calisto MT" panose="02040603050505030304" pitchFamily="18" charset="0"/>
              </a:rPr>
              <a:t>High specificity for immunoglobulin types</a:t>
            </a:r>
          </a:p>
          <a:p>
            <a:pPr marL="171450" indent="-171450">
              <a:buFont typeface="Arial" panose="020B0604020202020204" pitchFamily="34" charset="0"/>
              <a:buChar char="•"/>
            </a:pPr>
            <a:r>
              <a:rPr lang="en-US" sz="1200" dirty="0">
                <a:latin typeface="Calisto MT" panose="02040603050505030304" pitchFamily="18" charset="0"/>
              </a:rPr>
              <a:t>Can detect low concentrations of monoclonal proteins</a:t>
            </a:r>
          </a:p>
          <a:p>
            <a:pPr marL="171450" indent="-171450">
              <a:buFont typeface="Arial" panose="020B0604020202020204" pitchFamily="34" charset="0"/>
              <a:buChar char="•"/>
            </a:pPr>
            <a:r>
              <a:rPr lang="en-US" sz="1200" dirty="0">
                <a:latin typeface="Calisto MT" panose="02040603050505030304" pitchFamily="18" charset="0"/>
              </a:rPr>
              <a:t>Differentiates between polyclonal and monoclonal patterns</a:t>
            </a:r>
          </a:p>
          <a:p>
            <a:pPr marL="171450" indent="-171450">
              <a:buFont typeface="Arial" panose="020B0604020202020204" pitchFamily="34" charset="0"/>
              <a:buChar char="•"/>
            </a:pPr>
            <a:r>
              <a:rPr lang="en-US" sz="1200" dirty="0">
                <a:latin typeface="Calisto MT" panose="02040603050505030304" pitchFamily="18" charset="0"/>
              </a:rPr>
              <a:t>Useful in clinical decision-making</a:t>
            </a:r>
          </a:p>
        </p:txBody>
      </p:sp>
      <p:sp>
        <p:nvSpPr>
          <p:cNvPr id="45" name="TextBox 44">
            <a:extLst>
              <a:ext uri="{FF2B5EF4-FFF2-40B4-BE49-F238E27FC236}">
                <a16:creationId xmlns:a16="http://schemas.microsoft.com/office/drawing/2014/main" id="{DA0D6E95-BF4C-E0CF-F8E2-365398EA11C7}"/>
              </a:ext>
            </a:extLst>
          </p:cNvPr>
          <p:cNvSpPr txBox="1"/>
          <p:nvPr/>
        </p:nvSpPr>
        <p:spPr>
          <a:xfrm>
            <a:off x="260036" y="3984611"/>
            <a:ext cx="5113180" cy="830997"/>
          </a:xfrm>
          <a:prstGeom prst="rect">
            <a:avLst/>
          </a:prstGeom>
          <a:noFill/>
        </p:spPr>
        <p:txBody>
          <a:bodyPr wrap="square">
            <a:spAutoFit/>
          </a:bodyPr>
          <a:lstStyle/>
          <a:p>
            <a:r>
              <a:rPr lang="en-US" sz="1200" b="1" dirty="0">
                <a:latin typeface="Calisto MT" panose="02040603050505030304" pitchFamily="18" charset="0"/>
              </a:rPr>
              <a:t>Limitations: </a:t>
            </a:r>
          </a:p>
          <a:p>
            <a:pPr marL="171450" indent="-171450">
              <a:buFont typeface="Arial" panose="020B0604020202020204" pitchFamily="34" charset="0"/>
              <a:buChar char="•"/>
            </a:pPr>
            <a:r>
              <a:rPr lang="en-US" sz="1200" dirty="0">
                <a:latin typeface="Calisto MT" panose="02040603050505030304" pitchFamily="18" charset="0"/>
              </a:rPr>
              <a:t>Requires expert interpretation</a:t>
            </a:r>
          </a:p>
          <a:p>
            <a:pPr marL="171450" indent="-171450">
              <a:buFont typeface="Arial" panose="020B0604020202020204" pitchFamily="34" charset="0"/>
              <a:buChar char="•"/>
            </a:pPr>
            <a:r>
              <a:rPr lang="en-US" sz="1200" dirty="0">
                <a:latin typeface="Calisto MT" panose="02040603050505030304" pitchFamily="18" charset="0"/>
              </a:rPr>
              <a:t>Not quantitative—only qualitative</a:t>
            </a:r>
          </a:p>
          <a:p>
            <a:pPr marL="171450" indent="-171450">
              <a:buFont typeface="Arial" panose="020B0604020202020204" pitchFamily="34" charset="0"/>
              <a:buChar char="•"/>
            </a:pPr>
            <a:r>
              <a:rPr lang="en-US" sz="1200" dirty="0">
                <a:latin typeface="Calisto MT" panose="02040603050505030304" pitchFamily="18" charset="0"/>
              </a:rPr>
              <a:t>May miss very low-level monoclonal proteins if not properly concentrated</a:t>
            </a:r>
          </a:p>
        </p:txBody>
      </p:sp>
      <p:sp>
        <p:nvSpPr>
          <p:cNvPr id="6" name="TextBox 5">
            <a:extLst>
              <a:ext uri="{FF2B5EF4-FFF2-40B4-BE49-F238E27FC236}">
                <a16:creationId xmlns:a16="http://schemas.microsoft.com/office/drawing/2014/main" id="{1A80D27D-7651-6C64-EB54-A6B585C19E44}"/>
              </a:ext>
            </a:extLst>
          </p:cNvPr>
          <p:cNvSpPr txBox="1"/>
          <p:nvPr/>
        </p:nvSpPr>
        <p:spPr>
          <a:xfrm>
            <a:off x="2492896" y="411510"/>
            <a:ext cx="1649644" cy="338554"/>
          </a:xfrm>
          <a:prstGeom prst="rect">
            <a:avLst/>
          </a:prstGeom>
          <a:noFill/>
        </p:spPr>
        <p:txBody>
          <a:bodyPr wrap="square">
            <a:spAutoFit/>
          </a:bodyPr>
          <a:lstStyle/>
          <a:p>
            <a:r>
              <a:rPr kumimoji="0" lang="en-US" altLang="ko-KR" sz="1600" b="1" i="0" u="none" strike="noStrike" kern="1200" cap="none" spc="0" normalizeH="0" baseline="0" noProof="0" dirty="0" err="1">
                <a:ln>
                  <a:noFill/>
                </a:ln>
                <a:solidFill>
                  <a:prstClr val="white"/>
                </a:solidFill>
                <a:effectLst/>
                <a:uLnTx/>
                <a:uFillTx/>
                <a:latin typeface="Calisto MT" panose="02040603050505030304" pitchFamily="18" charset="0"/>
                <a:cs typeface="Arial" pitchFamily="34" charset="0"/>
              </a:rPr>
              <a:t>Immuno</a:t>
            </a:r>
            <a:r>
              <a:rPr lang="en-US" altLang="ko-KR" sz="1600" b="1" dirty="0">
                <a:solidFill>
                  <a:prstClr val="white"/>
                </a:solidFill>
                <a:latin typeface="Calisto MT" panose="02040603050505030304" pitchFamily="18" charset="0"/>
                <a:cs typeface="Arial" pitchFamily="34" charset="0"/>
              </a:rPr>
              <a:t>fixation </a:t>
            </a:r>
            <a:endParaRPr lang="en-US" sz="4000" dirty="0"/>
          </a:p>
        </p:txBody>
      </p:sp>
      <p:pic>
        <p:nvPicPr>
          <p:cNvPr id="4" name="Picture 3">
            <a:extLst>
              <a:ext uri="{FF2B5EF4-FFF2-40B4-BE49-F238E27FC236}">
                <a16:creationId xmlns:a16="http://schemas.microsoft.com/office/drawing/2014/main" id="{587EA156-CC5C-B1AE-8D0D-31698C597EF5}"/>
              </a:ext>
            </a:extLst>
          </p:cNvPr>
          <p:cNvPicPr>
            <a:picLocks noChangeAspect="1"/>
          </p:cNvPicPr>
          <p:nvPr/>
        </p:nvPicPr>
        <p:blipFill>
          <a:blip r:embed="rId2"/>
          <a:stretch>
            <a:fillRect/>
          </a:stretch>
        </p:blipFill>
        <p:spPr>
          <a:xfrm>
            <a:off x="4509120" y="2707144"/>
            <a:ext cx="2233726" cy="1554480"/>
          </a:xfrm>
          <a:prstGeom prst="rect">
            <a:avLst/>
          </a:prstGeom>
        </p:spPr>
      </p:pic>
    </p:spTree>
    <p:extLst>
      <p:ext uri="{BB962C8B-B14F-4D97-AF65-F5344CB8AC3E}">
        <p14:creationId xmlns:p14="http://schemas.microsoft.com/office/powerpoint/2010/main" val="4105681227"/>
      </p:ext>
    </p:extLst>
  </p:cSld>
  <p:clrMapOvr>
    <a:masterClrMapping/>
  </p:clrMapOvr>
</p:sld>
</file>

<file path=ppt/theme/theme1.xml><?xml version="1.0" encoding="utf-8"?>
<a:theme xmlns:a="http://schemas.openxmlformats.org/drawingml/2006/main" name="Cover and End Slide Master">
  <a:themeElements>
    <a:clrScheme name="ALLPPT-COLOR-A22">
      <a:dk1>
        <a:sysClr val="windowText" lastClr="000000"/>
      </a:dk1>
      <a:lt1>
        <a:sysClr val="window" lastClr="FFFFFF"/>
      </a:lt1>
      <a:dk2>
        <a:srgbClr val="1F497D"/>
      </a:dk2>
      <a:lt2>
        <a:srgbClr val="EEECE1"/>
      </a:lt2>
      <a:accent1>
        <a:srgbClr val="027696"/>
      </a:accent1>
      <a:accent2>
        <a:srgbClr val="4BACC6"/>
      </a:accent2>
      <a:accent3>
        <a:srgbClr val="027696"/>
      </a:accent3>
      <a:accent4>
        <a:srgbClr val="4BACC6"/>
      </a:accent4>
      <a:accent5>
        <a:srgbClr val="027696"/>
      </a:accent5>
      <a:accent6>
        <a:srgbClr val="4BACC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2">
      <a:dk1>
        <a:sysClr val="windowText" lastClr="000000"/>
      </a:dk1>
      <a:lt1>
        <a:sysClr val="window" lastClr="FFFFFF"/>
      </a:lt1>
      <a:dk2>
        <a:srgbClr val="1F497D"/>
      </a:dk2>
      <a:lt2>
        <a:srgbClr val="EEECE1"/>
      </a:lt2>
      <a:accent1>
        <a:srgbClr val="027696"/>
      </a:accent1>
      <a:accent2>
        <a:srgbClr val="4BACC6"/>
      </a:accent2>
      <a:accent3>
        <a:srgbClr val="027696"/>
      </a:accent3>
      <a:accent4>
        <a:srgbClr val="4BACC6"/>
      </a:accent4>
      <a:accent5>
        <a:srgbClr val="027696"/>
      </a:accent5>
      <a:accent6>
        <a:srgbClr val="4BACC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276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2">
      <a:dk1>
        <a:sysClr val="windowText" lastClr="000000"/>
      </a:dk1>
      <a:lt1>
        <a:sysClr val="window" lastClr="FFFFFF"/>
      </a:lt1>
      <a:dk2>
        <a:srgbClr val="1F497D"/>
      </a:dk2>
      <a:lt2>
        <a:srgbClr val="EEECE1"/>
      </a:lt2>
      <a:accent1>
        <a:srgbClr val="027696"/>
      </a:accent1>
      <a:accent2>
        <a:srgbClr val="4BACC6"/>
      </a:accent2>
      <a:accent3>
        <a:srgbClr val="027696"/>
      </a:accent3>
      <a:accent4>
        <a:srgbClr val="4BACC6"/>
      </a:accent4>
      <a:accent5>
        <a:srgbClr val="027696"/>
      </a:accent5>
      <a:accent6>
        <a:srgbClr val="4BACC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1521</Words>
  <Application>Microsoft Office PowerPoint</Application>
  <PresentationFormat>Custom</PresentationFormat>
  <Paragraphs>295</Paragraphs>
  <Slides>31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맑은 고딕</vt:lpstr>
      <vt:lpstr>Arial</vt:lpstr>
      <vt:lpstr>Calibri</vt:lpstr>
      <vt:lpstr>Calisto MT</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Raihaneh Saifoory</cp:lastModifiedBy>
  <cp:revision>88</cp:revision>
  <dcterms:created xsi:type="dcterms:W3CDTF">2016-12-05T23:26:54Z</dcterms:created>
  <dcterms:modified xsi:type="dcterms:W3CDTF">2025-10-08T01:44:46Z</dcterms:modified>
</cp:coreProperties>
</file>